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91" r:id="rId2"/>
    <p:sldId id="1084" r:id="rId3"/>
    <p:sldId id="1134" r:id="rId4"/>
    <p:sldId id="1236" r:id="rId5"/>
    <p:sldId id="1239" r:id="rId6"/>
    <p:sldId id="1289" r:id="rId7"/>
    <p:sldId id="1292" r:id="rId8"/>
    <p:sldId id="1290" r:id="rId9"/>
    <p:sldId id="1324" r:id="rId10"/>
    <p:sldId id="1294" r:id="rId11"/>
    <p:sldId id="1295" r:id="rId12"/>
    <p:sldId id="1291" r:id="rId13"/>
    <p:sldId id="1325" r:id="rId14"/>
    <p:sldId id="1303" r:id="rId15"/>
    <p:sldId id="1297" r:id="rId16"/>
    <p:sldId id="1298" r:id="rId17"/>
    <p:sldId id="1285" r:id="rId18"/>
    <p:sldId id="1326" r:id="rId19"/>
    <p:sldId id="1299" r:id="rId20"/>
    <p:sldId id="1300" r:id="rId21"/>
    <p:sldId id="1301" r:id="rId22"/>
    <p:sldId id="1310" r:id="rId23"/>
    <p:sldId id="1313" r:id="rId24"/>
    <p:sldId id="1321" r:id="rId25"/>
    <p:sldId id="1305" r:id="rId26"/>
    <p:sldId id="1306" r:id="rId27"/>
    <p:sldId id="1311" r:id="rId28"/>
    <p:sldId id="1307" r:id="rId29"/>
    <p:sldId id="1312" r:id="rId30"/>
    <p:sldId id="1304" r:id="rId31"/>
    <p:sldId id="1302" r:id="rId32"/>
    <p:sldId id="1314" r:id="rId33"/>
    <p:sldId id="1315" r:id="rId34"/>
    <p:sldId id="1330" r:id="rId35"/>
    <p:sldId id="1328" r:id="rId36"/>
    <p:sldId id="1329" r:id="rId37"/>
    <p:sldId id="1331" r:id="rId38"/>
    <p:sldId id="1327" r:id="rId39"/>
    <p:sldId id="1316" r:id="rId40"/>
    <p:sldId id="1318" r:id="rId41"/>
    <p:sldId id="1319" r:id="rId42"/>
    <p:sldId id="1317" r:id="rId43"/>
    <p:sldId id="1320" r:id="rId44"/>
    <p:sldId id="1322" r:id="rId45"/>
    <p:sldId id="1323" r:id="rId46"/>
    <p:sldId id="1352" r:id="rId47"/>
    <p:sldId id="1332" r:id="rId48"/>
    <p:sldId id="1333" r:id="rId49"/>
    <p:sldId id="1334" r:id="rId50"/>
    <p:sldId id="1353" r:id="rId51"/>
    <p:sldId id="1335" r:id="rId52"/>
    <p:sldId id="1336" r:id="rId53"/>
    <p:sldId id="1341" r:id="rId54"/>
    <p:sldId id="1340" r:id="rId55"/>
    <p:sldId id="1337" r:id="rId56"/>
    <p:sldId id="1339" r:id="rId57"/>
    <p:sldId id="1338" r:id="rId58"/>
    <p:sldId id="1354" r:id="rId59"/>
    <p:sldId id="1342" r:id="rId60"/>
    <p:sldId id="1343" r:id="rId61"/>
    <p:sldId id="1344" r:id="rId62"/>
    <p:sldId id="1345" r:id="rId63"/>
    <p:sldId id="1346" r:id="rId64"/>
    <p:sldId id="1355" r:id="rId65"/>
    <p:sldId id="1347" r:id="rId66"/>
    <p:sldId id="1348" r:id="rId67"/>
    <p:sldId id="1349" r:id="rId68"/>
    <p:sldId id="1350" r:id="rId69"/>
    <p:sldId id="1351" r:id="rId70"/>
  </p:sldIdLst>
  <p:sldSz cx="12192000" cy="6858000"/>
  <p:notesSz cx="7315200" cy="96012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08" userDrawn="1">
          <p15:clr>
            <a:srgbClr val="A4A3A4"/>
          </p15:clr>
        </p15:guide>
        <p15:guide id="8" pos="7320" userDrawn="1">
          <p15:clr>
            <a:srgbClr val="A4A3A4"/>
          </p15:clr>
        </p15:guide>
        <p15:guide id="9" orient="horz" pos="41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9F9F9"/>
    <a:srgbClr val="D9D9D9"/>
    <a:srgbClr val="FF9300"/>
    <a:srgbClr val="ECECEC"/>
    <a:srgbClr val="E5E5E5"/>
    <a:srgbClr val="FFC102"/>
    <a:srgbClr val="FDEDDB"/>
    <a:srgbClr val="E1E8F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C3715-35E5-4883-BCD1-A9125112001D}" v="517" dt="2025-02-24T15:43:46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55" autoAdjust="0"/>
    <p:restoredTop sz="81322" autoAdjust="0"/>
  </p:normalViewPr>
  <p:slideViewPr>
    <p:cSldViewPr snapToGrid="0" showGuides="1">
      <p:cViewPr>
        <p:scale>
          <a:sx n="100" d="100"/>
          <a:sy n="100" d="100"/>
        </p:scale>
        <p:origin x="394" y="29"/>
      </p:cViewPr>
      <p:guideLst>
        <p:guide pos="408"/>
        <p:guide pos="7320"/>
        <p:guide orient="horz" pos="4176"/>
      </p:guideLst>
    </p:cSldViewPr>
  </p:slideViewPr>
  <p:outlineViewPr>
    <p:cViewPr>
      <p:scale>
        <a:sx n="33" d="100"/>
        <a:sy n="33" d="100"/>
      </p:scale>
      <p:origin x="0" y="-18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88"/>
    </p:cViewPr>
  </p:sorterViewPr>
  <p:notesViewPr>
    <p:cSldViewPr snapToGrid="0" showGuides="1">
      <p:cViewPr varScale="1">
        <p:scale>
          <a:sx n="88" d="100"/>
          <a:sy n="88" d="100"/>
        </p:scale>
        <p:origin x="408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0C9965-2050-E1ED-7ED4-0AC8C2F0E0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0AD2A-BECC-4D3E-8077-5BD0EBD489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AE91029-B8BF-4E21-9D5B-855A527F6C0D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C790B-6926-C1CE-E716-F8C04E9FD0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1A020-6F9B-32F8-CDE2-D1142242C7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A61C172-DADD-4BE1-B526-9247990BAC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4736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AB488F7-1FAC-40D2-BB7E-BA3CE28D8950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500" dirty="0"/>
          </a:p>
          <a:p>
            <a:endParaRPr lang="en-US" altLang="zh-CN" sz="2500" dirty="0"/>
          </a:p>
          <a:p>
            <a:endParaRPr lang="en-US" altLang="zh-CN" sz="2500" dirty="0"/>
          </a:p>
          <a:p>
            <a:endParaRPr lang="en-US" altLang="zh-CN" sz="2500" dirty="0"/>
          </a:p>
        </p:txBody>
      </p:sp>
    </p:spTree>
    <p:extLst>
      <p:ext uri="{BB962C8B-B14F-4D97-AF65-F5344CB8AC3E}">
        <p14:creationId xmlns:p14="http://schemas.microsoft.com/office/powerpoint/2010/main" val="1765611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Terminalology</a:t>
            </a:r>
            <a:r>
              <a:rPr lang="en-GB" dirty="0"/>
              <a:t>:</a:t>
            </a:r>
          </a:p>
          <a:p>
            <a:r>
              <a:rPr lang="en-GB" dirty="0"/>
              <a:t>Electrical engineering: Neg </a:t>
            </a:r>
            <a:r>
              <a:rPr lang="en-GB" dirty="0" err="1"/>
              <a:t>sep</a:t>
            </a:r>
            <a:r>
              <a:rPr lang="en-GB" dirty="0"/>
              <a:t> Pos</a:t>
            </a:r>
          </a:p>
          <a:p>
            <a:r>
              <a:rPr lang="en-GB" dirty="0"/>
              <a:t>Materials science: Anode </a:t>
            </a:r>
            <a:r>
              <a:rPr lang="en-GB" dirty="0" err="1"/>
              <a:t>sep</a:t>
            </a:r>
            <a:r>
              <a:rPr lang="en-GB" dirty="0"/>
              <a:t> Cathode</a:t>
            </a:r>
          </a:p>
          <a:p>
            <a:r>
              <a:rPr lang="en-GB" dirty="0"/>
              <a:t>They always have a fight</a:t>
            </a:r>
          </a:p>
        </p:txBody>
      </p:sp>
    </p:spTree>
    <p:extLst>
      <p:ext uri="{BB962C8B-B14F-4D97-AF65-F5344CB8AC3E}">
        <p14:creationId xmlns:p14="http://schemas.microsoft.com/office/powerpoint/2010/main" val="2057115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6E80-56FD-8ECE-F730-FEB0E6E1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CBD2A-6806-C6DE-5CB2-8EFAFED53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BF153-C7F3-06CA-6262-6CD2917A5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Terminalology</a:t>
            </a:r>
            <a:r>
              <a:rPr lang="en-GB" dirty="0"/>
              <a:t>:</a:t>
            </a:r>
          </a:p>
          <a:p>
            <a:r>
              <a:rPr lang="en-GB" dirty="0"/>
              <a:t>Electrical engineering: Neg </a:t>
            </a:r>
            <a:r>
              <a:rPr lang="en-GB" dirty="0" err="1"/>
              <a:t>sep</a:t>
            </a:r>
            <a:r>
              <a:rPr lang="en-GB" dirty="0"/>
              <a:t> Pos</a:t>
            </a:r>
          </a:p>
          <a:p>
            <a:r>
              <a:rPr lang="en-GB" dirty="0"/>
              <a:t>Materials science: Anode </a:t>
            </a:r>
            <a:r>
              <a:rPr lang="en-GB" dirty="0" err="1"/>
              <a:t>sep</a:t>
            </a:r>
            <a:r>
              <a:rPr lang="en-GB" dirty="0"/>
              <a:t> Cathode</a:t>
            </a:r>
          </a:p>
          <a:p>
            <a:r>
              <a:rPr lang="en-GB" dirty="0"/>
              <a:t>They always have a fight</a:t>
            </a:r>
          </a:p>
        </p:txBody>
      </p:sp>
    </p:spTree>
    <p:extLst>
      <p:ext uri="{BB962C8B-B14F-4D97-AF65-F5344CB8AC3E}">
        <p14:creationId xmlns:p14="http://schemas.microsoft.com/office/powerpoint/2010/main" val="220688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F3798-81A7-4435-E0AF-9A920A858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4B218-2C2E-4F69-CE9F-DA155FB3D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A61A-C2D2-86E4-79D3-91C6194B1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91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7AE27-8374-60A0-9B3E-39F366B13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76DCAB-AE3C-CA2F-640B-35335974E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E4E1B-5BB6-AD1E-6359-0A9E51939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239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general,</a:t>
            </a:r>
            <a:r>
              <a:rPr lang="zh-CN" alt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there</a:t>
            </a:r>
            <a:r>
              <a:rPr lang="zh-CN" alt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are</a:t>
            </a:r>
            <a:r>
              <a:rPr lang="zh-CN" alt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three</a:t>
            </a:r>
            <a:r>
              <a:rPr lang="zh-CN" alt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types</a:t>
            </a:r>
            <a:r>
              <a:rPr lang="zh-CN" alt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battery</a:t>
            </a:r>
            <a:r>
              <a:rPr lang="zh-CN" alt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models</a:t>
            </a:r>
            <a:r>
              <a:rPr lang="en-GB" altLang="zh-CN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2400" dirty="0">
              <a:cs typeface="Arial" panose="020B0604020202020204" pitchFamily="34" charset="0"/>
            </a:endParaRPr>
          </a:p>
          <a:p>
            <a:endParaRPr lang="en-US" altLang="zh-CN" sz="2400" dirty="0">
              <a:cs typeface="Arial" panose="020B0604020202020204" pitchFamily="34" charset="0"/>
            </a:endParaRPr>
          </a:p>
          <a:p>
            <a:r>
              <a:rPr lang="en-US" altLang="zh-CN" sz="2400" dirty="0">
                <a:cs typeface="Arial" panose="020B0604020202020204" pitchFamily="34" charset="0"/>
              </a:rPr>
              <a:t>Battery dynamics take place in different length-scales and timescales. 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endParaRPr lang="en-US" altLang="zh-CN" sz="2400" dirty="0">
              <a:cs typeface="Arial" panose="020B0604020202020204" pitchFamily="34" charset="0"/>
            </a:endParaRPr>
          </a:p>
          <a:p>
            <a:pPr>
              <a:defRPr/>
            </a:pPr>
            <a:endParaRPr lang="en-US" sz="2000" b="1" dirty="0"/>
          </a:p>
          <a:p>
            <a:pPr>
              <a:defRPr/>
            </a:pPr>
            <a:r>
              <a:rPr lang="en-US" altLang="zh-CN" sz="2000" dirty="0"/>
              <a:t>These</a:t>
            </a:r>
            <a:r>
              <a:rPr lang="zh-CN" altLang="en-US" sz="2000" dirty="0"/>
              <a:t> </a:t>
            </a:r>
            <a:r>
              <a:rPr lang="en-US" altLang="zh-CN" sz="2000" dirty="0"/>
              <a:t>dynamics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fully</a:t>
            </a:r>
            <a:r>
              <a:rPr lang="zh-CN" altLang="en-US" sz="2000" dirty="0"/>
              <a:t> </a:t>
            </a:r>
            <a:r>
              <a:rPr lang="en-US" altLang="zh-CN" sz="2000" dirty="0"/>
              <a:t>coupled,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</a:t>
            </a:r>
            <a:r>
              <a:rPr lang="en-US" sz="2000" dirty="0"/>
              <a:t>t can be challenging to isolate the individual </a:t>
            </a:r>
            <a:r>
              <a:rPr lang="en-US" altLang="zh-CN" sz="2400" dirty="0">
                <a:cs typeface="Arial" panose="020B0604020202020204" pitchFamily="34" charset="0"/>
              </a:rPr>
              <a:t>physics.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endParaRPr lang="en-US" sz="2000" dirty="0"/>
          </a:p>
          <a:p>
            <a:endParaRPr lang="en-GB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GB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These models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have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very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different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mathematical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structures,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corresponding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different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fidelity of modelling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application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scenarios.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However, none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them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can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individually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solve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BMS</a:t>
            </a:r>
            <a:r>
              <a:rPr lang="zh-CN" altLang="en-US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problems</a:t>
            </a:r>
            <a:r>
              <a:rPr lang="en-GB" altLang="zh-CN" sz="19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SE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SE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494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A9CF3-DBA6-D250-EB4E-78876030E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0EC2B-CE44-8199-38F4-AD5E1C4F7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1B049-0AB5-A61C-8152-75D379F0C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119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673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728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EB2A7-6A2F-4E81-EB66-24D8038EC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5AAAF7-10E4-8754-42BF-0A47C3E74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20B90C-8953-6344-7817-D7A253530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877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F785A-4C59-FF11-7CB3-088D8E17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F6CAF3-62BD-6048-5253-5BE326317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2EB4DC-15B2-F52C-E95D-7744A6DFC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5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6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8804-5AB9-F2BA-0B9C-E39CFFB9A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0112E-B815-C780-9265-122EFDB23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4ED33-13B7-F63E-0284-BD59579BC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724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4819C-48E9-55AA-BB55-92892EB89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38E19-09A6-AEC5-D0D6-5BEC2B120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05D7C-73E4-2783-AC5A-126BC52EE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429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999D-8514-4656-7518-8824AB460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DF051-C7D7-6E32-45F5-D71EF8837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E88E1-2129-447A-4623-36D4809D2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503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16878-AAAD-CC83-F13F-71C20F01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CE105-125D-F353-D56B-A79EFB970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38909-3879-D09E-F675-EC47B400A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519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94E6B-A167-1C29-98C8-729BDD14B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CDF8DF-87F1-5717-6DCF-93C9FD5EE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BC932-8405-B004-973A-063242690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85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8B459-713E-60EF-07DF-D3E2CB34F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1B49-C66A-A8C6-0196-8A2F617E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AA8556-122E-B3B6-37BA-EC85E45E0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331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E9CA7-1353-245F-0B2E-A26DA566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A49CC-D201-A613-E7A2-2FDA78ABB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ECF8B-3353-B696-726B-FF72AF13E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214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05D51-2C68-8A50-8D68-EA7A896B6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339A8F-F189-4AFF-9CB4-17C9CC29B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D22B1-6CA9-EE8C-F2C8-03FABEE59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102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B66F2-7842-1E0D-08B6-C98CA0200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A2DDCF-8304-0093-1F0E-D39A0F316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37ADCF-B15F-1411-8971-87069AB9E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130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0E155-EC53-C36A-DC2F-B8CCDB5AB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1A2C8B-4B79-8AB5-B3D8-2653D0590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40C6DE-8194-0790-0382-B7477E02C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204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/>
              <a:t>T</a:t>
            </a:r>
            <a:r>
              <a:rPr lang="en-GB" sz="1600" dirty="0" err="1"/>
              <a:t>ransformer</a:t>
            </a:r>
            <a:r>
              <a:rPr lang="en-GB" sz="1600" dirty="0"/>
              <a:t> (for example, “ChatGPT”) They power a new generation of data-driven analytics. Not just a gimmick but a workhorse. However, this approach of discovering underlying input-output relations is not new: </a:t>
            </a:r>
            <a:endParaRPr lang="en-US" sz="1600" dirty="0">
              <a:cs typeface="Calibri"/>
            </a:endParaRPr>
          </a:p>
          <a:p>
            <a:endParaRPr lang="en-GB" sz="1600" dirty="0">
              <a:cs typeface="+mn-lt"/>
            </a:endParaRPr>
          </a:p>
          <a:p>
            <a:r>
              <a:rPr lang="en-GB" sz="1600" dirty="0"/>
              <a:t>Kepler dedicated 20 years of observation and discovered his laws of planetary motion. E.g. the square of orbital period is directly proportional to the cube of the longest radius R.</a:t>
            </a:r>
            <a:endParaRPr lang="en-GB" sz="1600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7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47A45-9A8F-BD4E-AF0C-517B2D3F6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0624A-8C36-C1AC-290A-B5BF7CD217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9E28A-E160-B673-5664-1EE092F73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54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70A5-0A75-8B7F-3F47-DC65F3F3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BE25F-546F-1B66-1B9B-D0C2CB791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0EB0D-434C-2E5A-7AF9-D878FE01C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467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074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6442B-56A6-1E2D-BDE3-1377F0BB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56645-8E70-8F97-82F8-1D5CCE407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7CC85-FD3D-D835-FB28-550DBF631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365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BC82E-BDB3-E5BE-81DE-BF1E011F4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3643F0-BA00-4748-0450-DFBA677AD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9525C-6899-990F-C2C7-26B627586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876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2B9BD-0ECA-DE73-8DD9-8F943F022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DF91AC-4FE9-E5FE-88FA-073EBF03E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AB998-EE61-EAC2-A552-96068F8FD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491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3E32-878C-D6CA-5E4C-AFC7C509C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B205B-38A7-3F1C-FC0D-FCC8D8D0F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52D75-4670-EE2C-F9F7-C28120C83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694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8CC03-C5E3-9781-BD99-93F62691A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67A07C-C2A4-D190-C801-8CFA8F7D4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5F0DA-0EAC-4F62-1DC9-A7CF677D3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32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9C0CF-D019-3751-5E00-7C754B962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440BE1-E397-012D-3043-D5BE042BD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8273C-04EA-946E-5100-37271AB1E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7265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92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Categorise them from </a:t>
            </a:r>
          </a:p>
          <a:p>
            <a:endParaRPr lang="en-GB" dirty="0"/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Battery modeling is a broad area of research. </a:t>
            </a:r>
            <a:r>
              <a:rPr lang="en-GB" dirty="0"/>
              <a:t>We categorise them from atomic scale all the way to system scale modelling.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24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7BC29-0019-A86A-7F96-03F05A39A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9C007-0E32-4631-C059-5950389B4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9875E-2885-561A-691D-5771FA577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6326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205B9-474C-3C2F-6FF7-11659FB01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446A26-D3E6-A0BD-27BF-561472949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0A8F0-5FD9-370E-DE36-2907EF7B9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2178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4857A-9B49-FED0-F5ED-01FE78353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0E88B7-7B22-BDC6-E410-F7AD9166F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2F128-5AD4-4CD0-B255-EDDA3745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7510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2239C-AB27-FF09-30AE-4500C9DA6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1497EF-E09F-5158-BE16-EA7C77131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E0824-6932-2063-4598-85B290F14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293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1063E-06CC-0B12-4DA1-E88B0109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0FFEAE-D8F3-A558-4BF3-EC0A773F5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C472D-FCF3-05A6-A4A5-C120CFC3F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196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477E-8DAB-2AD2-C455-10FB2798C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7790B9-EBDA-60FB-9802-4C834B3B7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28C71-425B-776D-8A80-26D07787C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80884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E540C-3A80-8002-D0DF-CC08ADF2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EA50D-8015-AF39-F4B8-45BD2C0B8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AE476-33B4-44AA-6317-8DB970326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876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868BF-41F3-ECD5-22ED-70B9E6A5F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0C15E-698B-2279-01EC-CF63E6517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1BDFE-1817-F558-226A-9985B068E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4485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967D-7970-266E-9870-984CEEFAA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B553D-85B0-17E6-4E4F-60B409B37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0179C-5463-43E8-7F30-4116AD588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3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materials science, we care about …</a:t>
            </a:r>
          </a:p>
          <a:p>
            <a:endParaRPr lang="en-GB" dirty="0"/>
          </a:p>
          <a:p>
            <a:r>
              <a:rPr lang="en-GB" dirty="0"/>
              <a:t>At automatic control, we are dealing with …</a:t>
            </a:r>
          </a:p>
          <a:p>
            <a:endParaRPr lang="en-GB" dirty="0"/>
          </a:p>
          <a:p>
            <a:r>
              <a:rPr lang="en-GB" dirty="0"/>
              <a:t>In industry, …</a:t>
            </a:r>
          </a:p>
          <a:p>
            <a:endParaRPr lang="en-GB" dirty="0"/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all play a crucial role in optimizing battery performance, improving safety, and extending the lifespan of batteries across applications like electric vehicles and energy storage systems.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118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FC4-5262-10F5-A9C2-D384F9B94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EBF1F-8DD6-9AFA-283E-4273FD832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648AB-D846-D24B-0177-B10BB6CFA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700" dirty="0"/>
          </a:p>
        </p:txBody>
      </p:sp>
    </p:spTree>
    <p:extLst>
      <p:ext uri="{BB962C8B-B14F-4D97-AF65-F5344CB8AC3E}">
        <p14:creationId xmlns:p14="http://schemas.microsoft.com/office/powerpoint/2010/main" val="3263003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4BBA8-3F1E-2B00-8C17-C01FB9340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5FD925-75B3-6539-9936-48FE6D301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AE4FF-C18E-3E22-9EA6-45CA7BE4E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Battery Models Integration: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Physics-based models, such as detailed electrochemical and thermal models, capture internal battery dynamics for accurate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Reduced-order models simplify these complex models to achieve real-time performance.</a:t>
            </a:r>
          </a:p>
          <a:p>
            <a:r>
              <a:rPr lang="en-US" b="1" dirty="0"/>
              <a:t>State Estimation (SOC, SOH, SOT):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Physics-based models help estimate crucial battery states: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State of Charge (SOC):</a:t>
            </a:r>
            <a:r>
              <a:rPr lang="en-US" dirty="0"/>
              <a:t> Energy remaining in the battery.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State of Health (SOH):</a:t>
            </a:r>
            <a:r>
              <a:rPr lang="en-US" dirty="0"/>
              <a:t> Battery capacity degradation.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State of Temperature (SOT):</a:t>
            </a:r>
            <a:r>
              <a:rPr lang="en-US" dirty="0"/>
              <a:t> Temperature prediction to maintain safe operating conditions.</a:t>
            </a:r>
          </a:p>
          <a:p>
            <a:r>
              <a:rPr lang="en-US" b="1" dirty="0"/>
              <a:t>Thermal Model for Safety and Efficiency: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Physics-based thermal models enable precise heat management for avoiding overheating and thermal runaway.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Supports the thermal management system to maintain optimal temperature ranges.</a:t>
            </a:r>
          </a:p>
          <a:p>
            <a:r>
              <a:rPr lang="en-US" b="1" dirty="0"/>
              <a:t>Cell Balancing: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Accurate modeling helps design balancing algorithms by predicting individual cell behaviors and thermal gradients.</a:t>
            </a:r>
          </a:p>
          <a:p>
            <a:r>
              <a:rPr lang="en-US" b="1" dirty="0"/>
              <a:t>Sensor Interface and Real-Time Monitoring: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Measured parameters (voltage, current, and temperature) are compared with model predictions to correct errors and provide robust state estimation.</a:t>
            </a:r>
          </a:p>
          <a:p>
            <a:r>
              <a:rPr lang="en-US" b="1" dirty="0"/>
              <a:t>Control and Communication: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Model-based insights are communicated via the CAN bus for BMS functions, ensuring safer battery operations.</a:t>
            </a:r>
          </a:p>
        </p:txBody>
      </p:sp>
    </p:spTree>
    <p:extLst>
      <p:ext uri="{BB962C8B-B14F-4D97-AF65-F5344CB8AC3E}">
        <p14:creationId xmlns:p14="http://schemas.microsoft.com/office/powerpoint/2010/main" val="3476716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700" dirty="0">
                <a:cs typeface="Arial" panose="020B0604020202020204" pitchFamily="34" charset="0"/>
              </a:rPr>
              <a:t>Battery </a:t>
            </a:r>
            <a:r>
              <a:rPr lang="en-US" altLang="zh-CN" sz="1700" dirty="0">
                <a:cs typeface="Arial" panose="020B0604020202020204" pitchFamily="34" charset="0"/>
              </a:rPr>
              <a:t>system</a:t>
            </a:r>
            <a:r>
              <a:rPr lang="en-GB" altLang="zh-CN" sz="1700" dirty="0">
                <a:cs typeface="Arial" panose="020B0604020202020204" pitchFamily="34" charset="0"/>
              </a:rPr>
              <a:t>s</a:t>
            </a:r>
            <a:r>
              <a:rPr lang="zh-CN" altLang="en-US" sz="1700" dirty="0">
                <a:cs typeface="Arial" panose="020B0604020202020204" pitchFamily="34" charset="0"/>
              </a:rPr>
              <a:t> </a:t>
            </a:r>
            <a:r>
              <a:rPr lang="en-GB" altLang="zh-CN" sz="1700" dirty="0">
                <a:cs typeface="Arial" panose="020B0604020202020204" pitchFamily="34" charset="0"/>
              </a:rPr>
              <a:t>are</a:t>
            </a:r>
            <a:r>
              <a:rPr lang="zh-CN" altLang="en-US" sz="1700" dirty="0">
                <a:cs typeface="Arial" panose="020B0604020202020204" pitchFamily="34" charset="0"/>
              </a:rPr>
              <a:t> </a:t>
            </a:r>
            <a:r>
              <a:rPr lang="en-US" altLang="zh-CN" sz="1700" dirty="0" err="1">
                <a:cs typeface="Arial" panose="020B0604020202020204" pitchFamily="34" charset="0"/>
              </a:rPr>
              <a:t>multiphysics</a:t>
            </a:r>
            <a:r>
              <a:rPr lang="zh-CN" altLang="en-US" sz="1700" dirty="0">
                <a:cs typeface="Arial" panose="020B0604020202020204" pitchFamily="34" charset="0"/>
              </a:rPr>
              <a:t> </a:t>
            </a:r>
            <a:r>
              <a:rPr lang="en-US" altLang="zh-CN" sz="1700" dirty="0">
                <a:cs typeface="Arial" panose="020B0604020202020204" pitchFamily="34" charset="0"/>
              </a:rPr>
              <a:t>in</a:t>
            </a:r>
            <a:r>
              <a:rPr lang="zh-CN" altLang="en-US" sz="1700" dirty="0">
                <a:cs typeface="Arial" panose="020B0604020202020204" pitchFamily="34" charset="0"/>
              </a:rPr>
              <a:t> </a:t>
            </a:r>
            <a:r>
              <a:rPr lang="en-US" altLang="zh-CN" sz="1700" dirty="0">
                <a:cs typeface="Arial" panose="020B0604020202020204" pitchFamily="34" charset="0"/>
              </a:rPr>
              <a:t>nature. </a:t>
            </a:r>
          </a:p>
          <a:p>
            <a:endParaRPr lang="en-US" altLang="zh-CN" sz="1700" dirty="0">
              <a:cs typeface="Arial" panose="020B0604020202020204" pitchFamily="34" charset="0"/>
            </a:endParaRPr>
          </a:p>
          <a:p>
            <a:r>
              <a:rPr lang="en-US" sz="1800" b="1" dirty="0"/>
              <a:t>Electrical Behavior: </a:t>
            </a:r>
            <a:r>
              <a:rPr lang="en-US" sz="1800" b="0" dirty="0"/>
              <a:t>This involves the current-voltage relationship, impedance characterization. </a:t>
            </a:r>
            <a:r>
              <a:rPr lang="en-US" sz="2000" dirty="0"/>
              <a:t>Well-understood and fundamental to the delivery of power and energy storage. </a:t>
            </a:r>
          </a:p>
          <a:p>
            <a:r>
              <a:rPr lang="en-US" sz="1800" b="1" dirty="0"/>
              <a:t>Electrochemical:</a:t>
            </a:r>
            <a:r>
              <a:rPr lang="en-US" altLang="zh-CN" sz="1800" dirty="0">
                <a:ea typeface="宋体"/>
              </a:rPr>
              <a:t> Chemical reactions and ion transport within the battery. </a:t>
            </a:r>
            <a:r>
              <a:rPr lang="zh-CN" altLang="en-US" sz="1800" dirty="0">
                <a:ea typeface="宋体"/>
              </a:rPr>
              <a:t>（</a:t>
            </a:r>
            <a:r>
              <a:rPr lang="en-GB" sz="1800" b="0" i="0" dirty="0">
                <a:solidFill>
                  <a:srgbClr val="1F1F1F"/>
                </a:solidFill>
                <a:effectLst/>
                <a:latin typeface="Google Sans"/>
              </a:rPr>
              <a:t>Chromogenic  --</a:t>
            </a:r>
            <a:r>
              <a:rPr lang="en-US" altLang="zh-CN" sz="1800" b="0" i="0" dirty="0">
                <a:solidFill>
                  <a:srgbClr val="1F1F1F"/>
                </a:solidFill>
                <a:effectLst/>
                <a:latin typeface="Google Sans"/>
              </a:rPr>
              <a:t>》 phase change)</a:t>
            </a:r>
            <a:endParaRPr lang="en-US" sz="1800" dirty="0">
              <a:ea typeface="宋体"/>
              <a:cs typeface="Calibri"/>
            </a:endParaRPr>
          </a:p>
          <a:p>
            <a:r>
              <a:rPr lang="en-US" sz="1800" b="1" dirty="0"/>
              <a:t>Aging:</a:t>
            </a:r>
            <a:r>
              <a:rPr lang="en-US" sz="1800" dirty="0"/>
              <a:t> Long-term degradation and lifespan considerations.</a:t>
            </a:r>
            <a:endParaRPr lang="en-US" sz="1800" dirty="0">
              <a:cs typeface="Calibri"/>
            </a:endParaRPr>
          </a:p>
          <a:p>
            <a:pPr>
              <a:defRPr/>
            </a:pPr>
            <a:endParaRPr lang="en-US" dirty="0">
              <a:cs typeface="Calibri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72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015E9-C18D-4FDF-9C55-3ABDD80B1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A67C1-8855-6DF0-F1DF-426B5F78F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08FAD-F153-61CB-8111-FC094A156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9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8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612" y="3043730"/>
            <a:ext cx="5472863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4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9182" y="6421542"/>
            <a:ext cx="2424090" cy="365125"/>
          </a:xfrm>
          <a:prstGeom prst="rect">
            <a:avLst/>
          </a:prstGeom>
        </p:spPr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4297" y="5357596"/>
            <a:ext cx="5481703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394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7F8F9F-00A9-9C2E-C699-B271F639E21E}"/>
              </a:ext>
            </a:extLst>
          </p:cNvPr>
          <p:cNvSpPr txBox="1">
            <a:spLocks/>
          </p:cNvSpPr>
          <p:nvPr userDrawn="1"/>
        </p:nvSpPr>
        <p:spPr>
          <a:xfrm>
            <a:off x="429182" y="6421542"/>
            <a:ext cx="2424090" cy="365125"/>
          </a:xfrm>
          <a:prstGeom prst="rect">
            <a:avLst/>
          </a:prstGeom>
        </p:spPr>
        <p:txBody>
          <a:bodyPr vert="horz" lIns="121931" tIns="60965" rIns="121931" bIns="60965" rtlCol="0" anchor="ctr"/>
          <a:lstStyle>
            <a:defPPr>
              <a:defRPr lang="en-US"/>
            </a:defPPr>
            <a:lvl1pPr marL="0" algn="l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EDE275-BE14-4364-AEA2-5F5667C0FD49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E4C12C-E6DB-E373-899F-A2A1753661BE}"/>
              </a:ext>
            </a:extLst>
          </p:cNvPr>
          <p:cNvSpPr txBox="1">
            <a:spLocks/>
          </p:cNvSpPr>
          <p:nvPr userDrawn="1"/>
        </p:nvSpPr>
        <p:spPr>
          <a:xfrm>
            <a:off x="429182" y="6421542"/>
            <a:ext cx="2424090" cy="365125"/>
          </a:xfrm>
          <a:prstGeom prst="rect">
            <a:avLst/>
          </a:prstGeom>
        </p:spPr>
        <p:txBody>
          <a:bodyPr vert="horz" lIns="121931" tIns="60965" rIns="121931" bIns="60965" rtlCol="0" anchor="ctr"/>
          <a:lstStyle>
            <a:defPPr>
              <a:defRPr lang="en-US"/>
            </a:defPPr>
            <a:lvl1pPr marL="0" algn="l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EDE275-BE14-4364-AEA2-5F5667C0FD49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B9DCC-97EA-EBB7-A22C-1ED1B68CAB2E}"/>
              </a:ext>
            </a:extLst>
          </p:cNvPr>
          <p:cNvSpPr txBox="1">
            <a:spLocks/>
          </p:cNvSpPr>
          <p:nvPr userDrawn="1"/>
        </p:nvSpPr>
        <p:spPr>
          <a:xfrm>
            <a:off x="429182" y="6421542"/>
            <a:ext cx="2424090" cy="365125"/>
          </a:xfrm>
          <a:prstGeom prst="rect">
            <a:avLst/>
          </a:prstGeom>
        </p:spPr>
        <p:txBody>
          <a:bodyPr vert="horz" lIns="121931" tIns="60965" rIns="121931" bIns="60965" rtlCol="0" anchor="ctr"/>
          <a:lstStyle>
            <a:defPPr>
              <a:defRPr lang="en-US"/>
            </a:defPPr>
            <a:lvl1pPr marL="0" algn="l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EDE275-BE14-4364-AEA2-5F5667C0FD49}" type="slidenum">
              <a:rPr lang="en-US" sz="1600" smtClean="0"/>
              <a:pPr/>
              <a:t>‹#›</a:t>
            </a:fld>
            <a:endParaRPr lang="en-US" sz="1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46AECC-CFE3-01A2-7325-5087B645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BEDDF8-C2C3-7758-13D4-357E62FD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1" y="6492982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DFC882-F3CB-782E-BB79-1F73DB9E797F}"/>
              </a:ext>
            </a:extLst>
          </p:cNvPr>
          <p:cNvSpPr txBox="1">
            <a:spLocks/>
          </p:cNvSpPr>
          <p:nvPr userDrawn="1"/>
        </p:nvSpPr>
        <p:spPr>
          <a:xfrm>
            <a:off x="429182" y="6421542"/>
            <a:ext cx="2424090" cy="365125"/>
          </a:xfrm>
          <a:prstGeom prst="rect">
            <a:avLst/>
          </a:prstGeom>
        </p:spPr>
        <p:txBody>
          <a:bodyPr vert="horz" lIns="121931" tIns="60965" rIns="121931" bIns="60965" rtlCol="0" anchor="ctr"/>
          <a:lstStyle>
            <a:defPPr>
              <a:defRPr lang="en-US"/>
            </a:defPPr>
            <a:lvl1pPr marL="0" algn="l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EDE275-BE14-4364-AEA2-5F5667C0FD49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rgbClr val="1944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7267" y="2040002"/>
            <a:ext cx="11059099" cy="1867375"/>
          </a:xfrm>
        </p:spPr>
        <p:txBody>
          <a:bodyPr anchor="b"/>
          <a:lstStyle>
            <a:lvl1pPr algn="l">
              <a:defRPr sz="6934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7267" y="4045134"/>
            <a:ext cx="11059099" cy="18174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1">
                <a:solidFill>
                  <a:schemeClr val="bg2"/>
                </a:solidFill>
              </a:defRPr>
            </a:lvl1pPr>
            <a:lvl2pPr marL="457223" indent="0" algn="ctr">
              <a:buNone/>
              <a:defRPr sz="2001"/>
            </a:lvl2pPr>
            <a:lvl3pPr marL="914445" indent="0" algn="ctr">
              <a:buNone/>
              <a:defRPr sz="1801"/>
            </a:lvl3pPr>
            <a:lvl4pPr marL="1371668" indent="0" algn="ctr">
              <a:buNone/>
              <a:defRPr sz="1600"/>
            </a:lvl4pPr>
            <a:lvl5pPr marL="1828892" indent="0" algn="ctr">
              <a:buNone/>
              <a:defRPr sz="1600"/>
            </a:lvl5pPr>
            <a:lvl6pPr marL="2286115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 noProof="0"/>
              <a:t>First name Last name, Title  |  Research group  |  </a:t>
            </a:r>
            <a:r>
              <a:rPr lang="en-GB" noProof="0" err="1"/>
              <a:t>dd.mm.yyyy</a:t>
            </a:r>
            <a:endParaRPr lang="en-GB" noProof="0"/>
          </a:p>
        </p:txBody>
      </p:sp>
      <p:sp>
        <p:nvSpPr>
          <p:cNvPr id="7" name="Rektangel 3">
            <a:extLst>
              <a:ext uri="{FF2B5EF4-FFF2-40B4-BE49-F238E27FC236}">
                <a16:creationId xmlns:a16="http://schemas.microsoft.com/office/drawing/2014/main" id="{4E17BB8C-FC90-5F49-B52F-11E5C72D3C96}"/>
              </a:ext>
            </a:extLst>
          </p:cNvPr>
          <p:cNvSpPr/>
          <p:nvPr userDrawn="1"/>
        </p:nvSpPr>
        <p:spPr>
          <a:xfrm>
            <a:off x="10474701" y="0"/>
            <a:ext cx="1151665" cy="1482319"/>
          </a:xfrm>
          <a:prstGeom prst="rect">
            <a:avLst/>
          </a:prstGeom>
          <a:solidFill>
            <a:srgbClr val="6C869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solidFill>
                <a:srgbClr val="6C8697"/>
              </a:solidFill>
            </a:endParaRPr>
          </a:p>
        </p:txBody>
      </p:sp>
      <p:pic>
        <p:nvPicPr>
          <p:cNvPr id="8" name="Chalmers logotype 4">
            <a:extLst>
              <a:ext uri="{FF2B5EF4-FFF2-40B4-BE49-F238E27FC236}">
                <a16:creationId xmlns:a16="http://schemas.microsoft.com/office/drawing/2014/main" id="{48711BF3-1A07-6B46-B63B-F498A03D3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8875" y="330600"/>
            <a:ext cx="823318" cy="10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5"/>
            <a:ext cx="10972801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42154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7676" y="6448359"/>
            <a:ext cx="242409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C9604C-2337-05EE-11CE-09D6BD2AC8A4}"/>
              </a:ext>
            </a:extLst>
          </p:cNvPr>
          <p:cNvCxnSpPr>
            <a:cxnSpLocks/>
          </p:cNvCxnSpPr>
          <p:nvPr userDrawn="1"/>
        </p:nvCxnSpPr>
        <p:spPr>
          <a:xfrm>
            <a:off x="581015" y="6321525"/>
            <a:ext cx="1105487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2" descr="Chalmers University of Technology - LONGRUN">
            <a:extLst>
              <a:ext uri="{FF2B5EF4-FFF2-40B4-BE49-F238E27FC236}">
                <a16:creationId xmlns:a16="http://schemas.microsoft.com/office/drawing/2014/main" id="{AA9928BE-221E-34DF-6594-2E03BFA6D62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b="34625"/>
          <a:stretch/>
        </p:blipFill>
        <p:spPr bwMode="auto">
          <a:xfrm>
            <a:off x="10096706" y="6398680"/>
            <a:ext cx="1654405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logo with green leaves&#10;&#10;Description automatically generated">
            <a:extLst>
              <a:ext uri="{FF2B5EF4-FFF2-40B4-BE49-F238E27FC236}">
                <a16:creationId xmlns:a16="http://schemas.microsoft.com/office/drawing/2014/main" id="{FB307F74-7F71-8BBD-253B-F674DED230F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4680" y="6372042"/>
            <a:ext cx="1005492" cy="396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93BEBD0-FB64-36DA-3C91-0BA2AD14D452}"/>
              </a:ext>
            </a:extLst>
          </p:cNvPr>
          <p:cNvSpPr txBox="1"/>
          <p:nvPr userDrawn="1"/>
        </p:nvSpPr>
        <p:spPr>
          <a:xfrm>
            <a:off x="8033182" y="6359850"/>
            <a:ext cx="139828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GB" altLang="zh-CN" sz="1400" dirty="0">
                <a:latin typeface="+mn-lt"/>
              </a:rPr>
              <a:t>Yicun Huang</a:t>
            </a:r>
            <a:endParaRPr lang="en-US" altLang="zh-CN" sz="14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+mn-lt"/>
              </a:rPr>
              <a:t>20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Feb.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2025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2" r:id="rId3"/>
    <p:sldLayoutId id="2147483654" r:id="rId4"/>
    <p:sldLayoutId id="2147483655" r:id="rId5"/>
    <p:sldLayoutId id="2147483663" r:id="rId6"/>
  </p:sldLayoutIdLst>
  <p:hf hdr="0" ftr="0" dt="0"/>
  <p:txStyles>
    <p:titleStyle>
      <a:lvl1pPr algn="l" defTabSz="1219353" rtl="0" eaLnBrk="1" latinLnBrk="0" hangingPunct="1">
        <a:spcBef>
          <a:spcPct val="0"/>
        </a:spcBef>
        <a:buNone/>
        <a:defRPr sz="36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9353" rtl="0" eaLnBrk="1" latinLnBrk="0" hangingPunct="1">
        <a:spcBef>
          <a:spcPct val="20000"/>
        </a:spcBef>
        <a:buFontTx/>
        <a:buNone/>
        <a:defRPr sz="180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677" indent="0" algn="l" defTabSz="1219353" rtl="0" eaLnBrk="1" latinLnBrk="0" hangingPunct="1">
        <a:spcBef>
          <a:spcPct val="20000"/>
        </a:spcBef>
        <a:buFontTx/>
        <a:buNone/>
        <a:defRPr sz="180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9352" indent="0" algn="l" defTabSz="1219353" rtl="0" eaLnBrk="1" latinLnBrk="0" hangingPunct="1">
        <a:spcBef>
          <a:spcPct val="20000"/>
        </a:spcBef>
        <a:buFontTx/>
        <a:buNone/>
        <a:defRPr sz="180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9029" indent="0" algn="l" defTabSz="1219353" rtl="0" eaLnBrk="1" latinLnBrk="0" hangingPunct="1">
        <a:spcBef>
          <a:spcPct val="20000"/>
        </a:spcBef>
        <a:buFontTx/>
        <a:buNone/>
        <a:defRPr sz="180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8704" indent="0" algn="l" defTabSz="1219353" rtl="0" eaLnBrk="1" latinLnBrk="0" hangingPunct="1">
        <a:spcBef>
          <a:spcPct val="20000"/>
        </a:spcBef>
        <a:buFontTx/>
        <a:buNone/>
        <a:defRPr sz="180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3219" indent="-304838" algn="l" defTabSz="1219353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n-lt"/>
          <a:ea typeface="+mn-ea"/>
          <a:cs typeface="+mn-cs"/>
        </a:defRPr>
      </a:lvl6pPr>
      <a:lvl7pPr marL="3962896" indent="-304838" algn="l" defTabSz="1219353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n-lt"/>
          <a:ea typeface="+mn-ea"/>
          <a:cs typeface="+mn-cs"/>
        </a:defRPr>
      </a:lvl7pPr>
      <a:lvl8pPr marL="4572571" indent="-304838" algn="l" defTabSz="1219353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n-lt"/>
          <a:ea typeface="+mn-ea"/>
          <a:cs typeface="+mn-cs"/>
        </a:defRPr>
      </a:lvl8pPr>
      <a:lvl9pPr marL="5182247" indent="-304838" algn="l" defTabSz="1219353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53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676" algn="l" defTabSz="1219353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353" algn="l" defTabSz="1219353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9029" algn="l" defTabSz="1219353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704" algn="l" defTabSz="1219353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8381" algn="l" defTabSz="1219353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8057" algn="l" defTabSz="1219353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7733" algn="l" defTabSz="1219353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7410" algn="l" defTabSz="1219353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gif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gi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gif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44BEB5C-88E2-F345-8CD2-18BA7C3CC95C}"/>
              </a:ext>
            </a:extLst>
          </p:cNvPr>
          <p:cNvSpPr txBox="1">
            <a:spLocks/>
          </p:cNvSpPr>
          <p:nvPr/>
        </p:nvSpPr>
        <p:spPr>
          <a:xfrm>
            <a:off x="567267" y="1490908"/>
            <a:ext cx="9134624" cy="123799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6858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5200" b="1" kern="1200" spc="-80" baseline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Lecture 7 </a:t>
            </a:r>
          </a:p>
          <a:p>
            <a:r>
              <a:rPr lang="en-US" altLang="zh-CN" sz="3000" dirty="0"/>
              <a:t>Physics-based modelling of cell electrochemistry and ageing </a:t>
            </a:r>
          </a:p>
          <a:p>
            <a:endParaRPr lang="en-US" altLang="zh-CN" sz="3000" dirty="0"/>
          </a:p>
          <a:p>
            <a:r>
              <a:rPr lang="en-US" altLang="zh-CN" sz="3000" dirty="0"/>
              <a:t>Lecture 8</a:t>
            </a:r>
          </a:p>
          <a:p>
            <a:r>
              <a:rPr lang="en-US" altLang="zh-CN" sz="3000" dirty="0"/>
              <a:t>Battery thermal modelling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B47AEF1-FC97-2040-B3D9-DBBEDA02D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267" y="3134284"/>
            <a:ext cx="11059099" cy="265753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1" dirty="0"/>
              <a:t>Yicun Huang, </a:t>
            </a:r>
            <a:r>
              <a:rPr lang="en-US" altLang="zh-CN" sz="2401" i="1" dirty="0"/>
              <a:t>researcher</a:t>
            </a:r>
          </a:p>
          <a:p>
            <a:pPr>
              <a:lnSpc>
                <a:spcPct val="110000"/>
              </a:lnSpc>
            </a:pPr>
            <a:r>
              <a:rPr lang="en-US" altLang="zh-CN" sz="2401" dirty="0"/>
              <a:t>Department of Electrical Engineering </a:t>
            </a:r>
          </a:p>
          <a:p>
            <a:pPr>
              <a:lnSpc>
                <a:spcPct val="110000"/>
              </a:lnSpc>
            </a:pPr>
            <a:r>
              <a:rPr lang="en-US" altLang="zh-CN" sz="2401" dirty="0"/>
              <a:t>Chalmers University of Technology, Sweden</a:t>
            </a:r>
            <a:endParaRPr lang="en-US" sz="2401" dirty="0"/>
          </a:p>
          <a:p>
            <a:endParaRPr lang="en-US" altLang="zh-CN" sz="2401" dirty="0"/>
          </a:p>
          <a:p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GB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 445</a:t>
            </a:r>
          </a:p>
          <a:p>
            <a:pPr>
              <a:lnSpc>
                <a:spcPct val="110000"/>
              </a:lnSpc>
            </a:pPr>
            <a:r>
              <a:rPr lang="en-GB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Advanced Battery Modelling and Control</a:t>
            </a:r>
            <a:r>
              <a:rPr lang="en-GB" sz="1800" b="1" kern="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endParaRPr lang="en-US" sz="240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48325-1EBF-355A-C010-3F770077A933}"/>
              </a:ext>
            </a:extLst>
          </p:cNvPr>
          <p:cNvSpPr txBox="1"/>
          <p:nvPr/>
        </p:nvSpPr>
        <p:spPr>
          <a:xfrm>
            <a:off x="5599371" y="623738"/>
            <a:ext cx="184779" cy="461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401" dirty="0"/>
          </a:p>
        </p:txBody>
      </p:sp>
    </p:spTree>
    <p:extLst>
      <p:ext uri="{BB962C8B-B14F-4D97-AF65-F5344CB8AC3E}">
        <p14:creationId xmlns:p14="http://schemas.microsoft.com/office/powerpoint/2010/main" val="976382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1166-06A1-28C1-AC15-D2D8FFBD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D7E5-0FE8-63CA-0439-FE4CD164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Working principles of electrochemical cells:</a:t>
            </a:r>
            <a:r>
              <a:rPr lang="zh-CN" altLang="en-US" dirty="0"/>
              <a:t> </a:t>
            </a:r>
            <a:r>
              <a:rPr lang="en-GB" altLang="zh-CN" dirty="0"/>
              <a:t>materials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08F60-507B-4DDC-CEB1-BB53B161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A blue circle with red lines and a blue circle with red lines&#10;&#10;Description automatically generated">
            <a:extLst>
              <a:ext uri="{FF2B5EF4-FFF2-40B4-BE49-F238E27FC236}">
                <a16:creationId xmlns:a16="http://schemas.microsoft.com/office/drawing/2014/main" id="{5C44DB73-982B-4EDD-FF37-ACF474ECE9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5" y="1462465"/>
            <a:ext cx="3452852" cy="3605265"/>
          </a:xfrm>
          <a:prstGeom prst="rect">
            <a:avLst/>
          </a:prstGeom>
        </p:spPr>
      </p:pic>
      <p:pic>
        <p:nvPicPr>
          <p:cNvPr id="16" name="Picture 15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FC812B46-F5E5-CE28-40C3-4E60CBA35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06" y="3087924"/>
            <a:ext cx="5591266" cy="309487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EB2B1-0668-54B1-2616-A835407A20ED}"/>
              </a:ext>
            </a:extLst>
          </p:cNvPr>
          <p:cNvCxnSpPr>
            <a:cxnSpLocks/>
          </p:cNvCxnSpPr>
          <p:nvPr/>
        </p:nvCxnSpPr>
        <p:spPr>
          <a:xfrm>
            <a:off x="4380487" y="4804913"/>
            <a:ext cx="640087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 descr="A double cheeseburger with multiple patties&#10;&#10;Description automatically generated">
            <a:extLst>
              <a:ext uri="{FF2B5EF4-FFF2-40B4-BE49-F238E27FC236}">
                <a16:creationId xmlns:a16="http://schemas.microsoft.com/office/drawing/2014/main" id="{28FC5791-7141-BC5A-F9AB-B1E043D59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98" y="822019"/>
            <a:ext cx="2540809" cy="2354269"/>
          </a:xfrm>
          <a:prstGeom prst="rect">
            <a:avLst/>
          </a:prstGeom>
        </p:spPr>
      </p:pic>
      <p:sp>
        <p:nvSpPr>
          <p:cNvPr id="22" name="CustomShape 11">
            <a:extLst>
              <a:ext uri="{FF2B5EF4-FFF2-40B4-BE49-F238E27FC236}">
                <a16:creationId xmlns:a16="http://schemas.microsoft.com/office/drawing/2014/main" id="{25F73C7F-4A23-31BD-EA3C-0FEF59530586}"/>
              </a:ext>
            </a:extLst>
          </p:cNvPr>
          <p:cNvSpPr/>
          <p:nvPr/>
        </p:nvSpPr>
        <p:spPr>
          <a:xfrm>
            <a:off x="1645797" y="1142425"/>
            <a:ext cx="314895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cylindrical</a:t>
            </a:r>
            <a:endParaRPr lang="en-US" sz="26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71F3D-FBE5-E8FA-E519-274B149A3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FB8D-99FF-E6E2-AF2C-35E8F7CC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Working principles of electrochemical cells:</a:t>
            </a:r>
            <a:r>
              <a:rPr lang="zh-CN" altLang="en-US" dirty="0"/>
              <a:t> </a:t>
            </a:r>
            <a:r>
              <a:rPr lang="en-GB" altLang="zh-CN" dirty="0"/>
              <a:t>materials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7D12A-E0C7-9067-1391-84B0E220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153B92-58EF-9D9B-FE37-FCD91F2238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19" y="2603138"/>
            <a:ext cx="6881588" cy="2663289"/>
          </a:xfrm>
          <a:prstGeom prst="rect">
            <a:avLst/>
          </a:prstGeom>
        </p:spPr>
      </p:pic>
      <p:sp>
        <p:nvSpPr>
          <p:cNvPr id="9" name="CustomShape 11">
            <a:extLst>
              <a:ext uri="{FF2B5EF4-FFF2-40B4-BE49-F238E27FC236}">
                <a16:creationId xmlns:a16="http://schemas.microsoft.com/office/drawing/2014/main" id="{C3C6E8E7-92E2-1C98-B47F-D2A746532FBB}"/>
              </a:ext>
            </a:extLst>
          </p:cNvPr>
          <p:cNvSpPr/>
          <p:nvPr/>
        </p:nvSpPr>
        <p:spPr>
          <a:xfrm>
            <a:off x="4521525" y="1719048"/>
            <a:ext cx="314895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an</a:t>
            </a:r>
            <a:r>
              <a:rPr lang="en-US" altLang="zh-CN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od</a:t>
            </a:r>
            <a:r>
              <a:rPr lang="en-US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</a:t>
            </a:r>
            <a:endParaRPr lang="en-US" sz="26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stomShape 11">
            <a:extLst>
              <a:ext uri="{FF2B5EF4-FFF2-40B4-BE49-F238E27FC236}">
                <a16:creationId xmlns:a16="http://schemas.microsoft.com/office/drawing/2014/main" id="{9CEB673D-56E1-B449-A18C-C59AEBD3AA25}"/>
              </a:ext>
            </a:extLst>
          </p:cNvPr>
          <p:cNvSpPr/>
          <p:nvPr/>
        </p:nvSpPr>
        <p:spPr>
          <a:xfrm>
            <a:off x="8365058" y="1719048"/>
            <a:ext cx="314895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cathode</a:t>
            </a:r>
            <a:endParaRPr lang="en-US" sz="26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diagram of a battery&#10;&#10;Description automatically generated">
            <a:extLst>
              <a:ext uri="{FF2B5EF4-FFF2-40B4-BE49-F238E27FC236}">
                <a16:creationId xmlns:a16="http://schemas.microsoft.com/office/drawing/2014/main" id="{5DC39D8B-4D5C-A975-A964-7A17D610E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82"/>
          <a:stretch/>
        </p:blipFill>
        <p:spPr>
          <a:xfrm>
            <a:off x="890816" y="1262518"/>
            <a:ext cx="2306473" cy="1340620"/>
          </a:xfrm>
          <a:prstGeom prst="rect">
            <a:avLst/>
          </a:prstGeom>
        </p:spPr>
      </p:pic>
      <p:pic>
        <p:nvPicPr>
          <p:cNvPr id="16" name="Picture 15" descr="A white rectangular object with holes&#10;&#10;Description automatically generated">
            <a:extLst>
              <a:ext uri="{FF2B5EF4-FFF2-40B4-BE49-F238E27FC236}">
                <a16:creationId xmlns:a16="http://schemas.microsoft.com/office/drawing/2014/main" id="{872E19DA-50EF-7993-0306-47596F438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43" y="2375040"/>
            <a:ext cx="2838846" cy="1009791"/>
          </a:xfrm>
          <a:prstGeom prst="rect">
            <a:avLst/>
          </a:prstGeom>
        </p:spPr>
      </p:pic>
      <p:pic>
        <p:nvPicPr>
          <p:cNvPr id="18" name="Picture 17" descr="A close-up of a battery&#10;&#10;Description automatically generated">
            <a:extLst>
              <a:ext uri="{FF2B5EF4-FFF2-40B4-BE49-F238E27FC236}">
                <a16:creationId xmlns:a16="http://schemas.microsoft.com/office/drawing/2014/main" id="{87BFD810-5654-EFC2-6D56-FE8696108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9" y="4166948"/>
            <a:ext cx="4129004" cy="1793814"/>
          </a:xfrm>
          <a:prstGeom prst="rect">
            <a:avLst/>
          </a:prstGeom>
        </p:spPr>
      </p:pic>
      <p:sp>
        <p:nvSpPr>
          <p:cNvPr id="19" name="CustomShape 11">
            <a:extLst>
              <a:ext uri="{FF2B5EF4-FFF2-40B4-BE49-F238E27FC236}">
                <a16:creationId xmlns:a16="http://schemas.microsoft.com/office/drawing/2014/main" id="{5BE5423B-D241-7C4E-7A7B-587D7AB363C1}"/>
              </a:ext>
            </a:extLst>
          </p:cNvPr>
          <p:cNvSpPr/>
          <p:nvPr/>
        </p:nvSpPr>
        <p:spPr>
          <a:xfrm>
            <a:off x="1760836" y="981115"/>
            <a:ext cx="314895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pouch</a:t>
            </a:r>
            <a:endParaRPr lang="en-US" sz="26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stomShape 11">
            <a:extLst>
              <a:ext uri="{FF2B5EF4-FFF2-40B4-BE49-F238E27FC236}">
                <a16:creationId xmlns:a16="http://schemas.microsoft.com/office/drawing/2014/main" id="{BCA21B9B-01AB-873E-3572-63BEEFC22DB1}"/>
              </a:ext>
            </a:extLst>
          </p:cNvPr>
          <p:cNvSpPr/>
          <p:nvPr/>
        </p:nvSpPr>
        <p:spPr>
          <a:xfrm>
            <a:off x="1550927" y="3640532"/>
            <a:ext cx="314895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prismatic</a:t>
            </a:r>
            <a:endParaRPr lang="en-US" sz="26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2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9B73-8107-E816-7B76-50C797BF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principles of electrochemical cells: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005224-BE31-A3CB-2179-A84CE0DD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 descr="Diagram of a diagram of a recharging process&#10;&#10;Description automatically generated">
            <a:extLst>
              <a:ext uri="{FF2B5EF4-FFF2-40B4-BE49-F238E27FC236}">
                <a16:creationId xmlns:a16="http://schemas.microsoft.com/office/drawing/2014/main" id="{A8C5B7B1-F9B2-3D41-3D1C-83EF41542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35" y="2962719"/>
            <a:ext cx="3682165" cy="2733427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AC612D6-4729-5224-5129-43C8ABDD3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61853"/>
            <a:ext cx="7171041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6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5A2E9-BB55-58A3-158D-70D90196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9693B-2FC1-85D1-7106-77A427D1F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22" y="91208"/>
            <a:ext cx="10972801" cy="71126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Outline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C9116-D941-1011-FB5E-E49ECCCB9DDF}"/>
              </a:ext>
            </a:extLst>
          </p:cNvPr>
          <p:cNvSpPr txBox="1"/>
          <p:nvPr/>
        </p:nvSpPr>
        <p:spPr>
          <a:xfrm>
            <a:off x="458688" y="1208437"/>
            <a:ext cx="11347667" cy="4864176"/>
          </a:xfrm>
          <a:prstGeom prst="rect">
            <a:avLst/>
          </a:prstGeom>
          <a:noFill/>
        </p:spPr>
        <p:txBody>
          <a:bodyPr wrap="square" lIns="91464" tIns="45732" rIns="91464" bIns="45732" anchor="t">
            <a:spAutoFit/>
          </a:bodyPr>
          <a:lstStyle/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Overview of physics-based modelling</a:t>
            </a:r>
            <a:endParaRPr lang="en-US" sz="2401" dirty="0">
              <a:solidFill>
                <a:schemeClr val="bg1">
                  <a:lumMod val="75000"/>
                </a:schemeClr>
              </a:solidFill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>
                <a:solidFill>
                  <a:schemeClr val="bg1">
                    <a:lumMod val="75000"/>
                  </a:schemeClr>
                </a:solidFill>
              </a:rPr>
              <a:t>Working principles of electrochemical cells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ea typeface="宋体"/>
              </a:rPr>
              <a:t>Survey of commercial/open-source tools</a:t>
            </a: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ea typeface="宋体"/>
              </a:rPr>
              <a:t>Challenges of physics-based models</a:t>
            </a:r>
            <a:endParaRPr lang="en-US" altLang="zh-CN" sz="2401" dirty="0">
              <a:ea typeface="宋体"/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>
                <a:solidFill>
                  <a:schemeClr val="bg1">
                    <a:lumMod val="75000"/>
                  </a:schemeClr>
                </a:solidFill>
              </a:rPr>
              <a:t>Single </a:t>
            </a: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particle</a:t>
            </a:r>
            <a:r>
              <a:rPr lang="zh-CN" altLang="en-US" sz="240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model (SPM)</a:t>
            </a: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cs typeface="Calibri"/>
              </a:rPr>
              <a:t>Solid-state diffusion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Ion exchange kinetics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Reduced order modelling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Numerical methods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cs typeface="Calibri"/>
              </a:rPr>
              <a:t>Single bucket model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36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779E1-526E-4C3A-1C3D-A25C362F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8BEB-0853-6F0E-FD14-04D693CC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Physics-based modelling packages: survey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228DC-F268-1FCE-73B6-DAFE6986F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12D557-FA38-D98C-2EB1-0A926BBC962A}"/>
              </a:ext>
            </a:extLst>
          </p:cNvPr>
          <p:cNvGrpSpPr/>
          <p:nvPr/>
        </p:nvGrpSpPr>
        <p:grpSpPr>
          <a:xfrm>
            <a:off x="4140679" y="1152781"/>
            <a:ext cx="7479821" cy="4747687"/>
            <a:chOff x="4140679" y="1152781"/>
            <a:chExt cx="7479821" cy="4747687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7B8846-CBF5-5F94-A840-8AD223A67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2" t="4841" b="3921"/>
            <a:stretch/>
          </p:blipFill>
          <p:spPr>
            <a:xfrm>
              <a:off x="4337601" y="1152781"/>
              <a:ext cx="7282899" cy="44802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D8D14-7EE8-0968-6361-004E5DB91C94}"/>
                </a:ext>
              </a:extLst>
            </p:cNvPr>
            <p:cNvSpPr/>
            <p:nvPr/>
          </p:nvSpPr>
          <p:spPr>
            <a:xfrm>
              <a:off x="4140679" y="1233577"/>
              <a:ext cx="2122098" cy="534838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DE84B0-E533-C368-8C90-AF8F6F974196}"/>
                </a:ext>
              </a:extLst>
            </p:cNvPr>
            <p:cNvSpPr/>
            <p:nvPr/>
          </p:nvSpPr>
          <p:spPr>
            <a:xfrm>
              <a:off x="4337601" y="5365630"/>
              <a:ext cx="373811" cy="534838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4D0979-F4E1-208E-8E6A-4107EFA2BB78}"/>
              </a:ext>
            </a:extLst>
          </p:cNvPr>
          <p:cNvSpPr txBox="1"/>
          <p:nvPr/>
        </p:nvSpPr>
        <p:spPr>
          <a:xfrm>
            <a:off x="647700" y="957532"/>
            <a:ext cx="3803531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20+ packages</a:t>
            </a:r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Propiriatary</a:t>
            </a:r>
            <a:endParaRPr lang="en-US" dirty="0"/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Open-source</a:t>
            </a:r>
          </a:p>
          <a:p>
            <a:pPr>
              <a:lnSpc>
                <a:spcPct val="150000"/>
              </a:lnSpc>
            </a:pPr>
            <a:r>
              <a:rPr lang="en-US" dirty="0"/>
              <a:t>Economics</a:t>
            </a:r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languages</a:t>
            </a:r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Developing team</a:t>
            </a:r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Eco-system</a:t>
            </a:r>
            <a:endParaRPr lang="en-GB" dirty="0"/>
          </a:p>
        </p:txBody>
      </p:sp>
      <p:pic>
        <p:nvPicPr>
          <p:cNvPr id="11" name="Picture 10" descr="A cartoon of a lion&#10;&#10;Description automatically generated">
            <a:extLst>
              <a:ext uri="{FF2B5EF4-FFF2-40B4-BE49-F238E27FC236}">
                <a16:creationId xmlns:a16="http://schemas.microsoft.com/office/drawing/2014/main" id="{9ED7A089-0DC9-8B36-E0D2-18ED56C36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73" y="199656"/>
            <a:ext cx="1854093" cy="326078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0BD6CB3-1A5D-08FF-B62D-E73B43EC06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28" y="4811724"/>
            <a:ext cx="5986800" cy="1567510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38F4064-C25A-F026-5949-64D157D50F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1" y="5060392"/>
            <a:ext cx="3717985" cy="15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7015-0BD7-A7D5-5F87-EDA9A464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1: </a:t>
            </a:r>
            <a:r>
              <a:rPr lang="en-US" altLang="zh-CN" dirty="0" err="1"/>
              <a:t>parameterisation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42C486-3A12-0CEC-29A7-05F8AF21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FAD7E-8AF7-6950-2DC9-C401C08ADF9D}"/>
              </a:ext>
            </a:extLst>
          </p:cNvPr>
          <p:cNvSpPr txBox="1"/>
          <p:nvPr/>
        </p:nvSpPr>
        <p:spPr>
          <a:xfrm>
            <a:off x="609600" y="1109968"/>
            <a:ext cx="8227444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Accurate parameterization ensures that the model predictions align with experimental data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	E</a:t>
            </a:r>
            <a:r>
              <a:rPr lang="en-GB" altLang="zh-CN" dirty="0">
                <a:solidFill>
                  <a:srgbClr val="404040"/>
                </a:solidFill>
                <a:latin typeface="Inter"/>
              </a:rPr>
              <a:t>.g.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, an incorrect diffusion coefficient would lead to 	errors in predicting lithium concentration profiles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Inter"/>
              </a:rPr>
              <a:t>However, it is difficult to capture real-world variability</a:t>
            </a:r>
          </a:p>
          <a:p>
            <a:pPr marL="1676187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404040"/>
                </a:solidFill>
                <a:effectLst/>
                <a:latin typeface="Inter"/>
              </a:rPr>
              <a:t>temperature-dependent parameters</a:t>
            </a:r>
          </a:p>
          <a:p>
            <a:pPr marL="1676187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404040"/>
                </a:solidFill>
                <a:effectLst/>
                <a:latin typeface="Inter"/>
              </a:rPr>
              <a:t>ageing-related parameters</a:t>
            </a:r>
          </a:p>
          <a:p>
            <a:pPr marL="1676187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Inter"/>
              </a:rPr>
              <a:t>parameter variation due to assumptions</a:t>
            </a: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Picture 8" descr="A grey elephant with tusks&#10;&#10;Description automatically generated">
            <a:extLst>
              <a:ext uri="{FF2B5EF4-FFF2-40B4-BE49-F238E27FC236}">
                <a16:creationId xmlns:a16="http://schemas.microsoft.com/office/drawing/2014/main" id="{3EA377ED-D56D-51D1-96AE-3A29DB631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8" r="29109"/>
          <a:stretch/>
        </p:blipFill>
        <p:spPr>
          <a:xfrm>
            <a:off x="8954219" y="821486"/>
            <a:ext cx="2078966" cy="2676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81AA5E-5484-5F10-FFC7-6AEF50FCB328}"/>
              </a:ext>
            </a:extLst>
          </p:cNvPr>
          <p:cNvSpPr txBox="1"/>
          <p:nvPr/>
        </p:nvSpPr>
        <p:spPr>
          <a:xfrm>
            <a:off x="8722025" y="3708523"/>
            <a:ext cx="28984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1"/>
                </a:solidFill>
                <a:effectLst/>
                <a:latin typeface="Google Sans"/>
              </a:rPr>
              <a:t>“With four parameters I can fit an elephant.”</a:t>
            </a:r>
          </a:p>
          <a:p>
            <a:endParaRPr lang="en-US" i="1" dirty="0">
              <a:solidFill>
                <a:schemeClr val="accent1"/>
              </a:solidFill>
              <a:latin typeface="Google Sans"/>
            </a:endParaRPr>
          </a:p>
          <a:p>
            <a:r>
              <a:rPr lang="en-US" i="1" dirty="0">
                <a:solidFill>
                  <a:schemeClr val="accent1"/>
                </a:solidFill>
                <a:latin typeface="Google Sans"/>
              </a:rPr>
              <a:t>- John von Neumann</a:t>
            </a:r>
            <a:endParaRPr lang="en-GB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50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919DC-5337-0375-12F3-78AC1A6E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692F-03EE-027B-6C4A-FACA51DA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2: </a:t>
            </a:r>
            <a:r>
              <a:rPr lang="en-US" dirty="0"/>
              <a:t>computational complexity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3345FE-7ED4-9C5F-7B24-FDEE3C31C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775AD0DC-C6CF-38F4-04CA-1C8EF8E374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38" y="1969148"/>
            <a:ext cx="7163421" cy="4248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421E7-5613-F26A-D965-E5428CB550F0}"/>
              </a:ext>
            </a:extLst>
          </p:cNvPr>
          <p:cNvSpPr txBox="1"/>
          <p:nvPr/>
        </p:nvSpPr>
        <p:spPr>
          <a:xfrm>
            <a:off x="609600" y="1161131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terms of model order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893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6DDACBE-DC35-8389-A18D-AF6B56F592B4}"/>
              </a:ext>
            </a:extLst>
          </p:cNvPr>
          <p:cNvSpPr txBox="1">
            <a:spLocks/>
          </p:cNvSpPr>
          <p:nvPr/>
        </p:nvSpPr>
        <p:spPr>
          <a:xfrm>
            <a:off x="658813" y="152401"/>
            <a:ext cx="9565645" cy="594833"/>
          </a:xfrm>
          <a:prstGeom prst="rect">
            <a:avLst/>
          </a:prstGeom>
        </p:spPr>
        <p:txBody>
          <a:bodyPr vert="horz" lIns="0" tIns="60965" rIns="0" bIns="60965" rtlCol="0" anchor="ctr">
            <a:normAutofit fontScale="900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Challenge 2: </a:t>
            </a:r>
            <a:r>
              <a:rPr lang="en-US"/>
              <a:t>computational complexity</a:t>
            </a:r>
            <a:endParaRPr lang="zh-CN" altLang="en-US" sz="3601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518C8F-7775-6E98-5279-EF2FADA16D8F}"/>
              </a:ext>
            </a:extLst>
          </p:cNvPr>
          <p:cNvGrpSpPr/>
          <p:nvPr/>
        </p:nvGrpSpPr>
        <p:grpSpPr>
          <a:xfrm>
            <a:off x="9184012" y="3124200"/>
            <a:ext cx="2225470" cy="2789658"/>
            <a:chOff x="8981323" y="1970362"/>
            <a:chExt cx="2224890" cy="27889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C36A2B-2EE2-B90B-0321-92D34FA4F4C0}"/>
                </a:ext>
              </a:extLst>
            </p:cNvPr>
            <p:cNvSpPr/>
            <p:nvPr/>
          </p:nvSpPr>
          <p:spPr>
            <a:xfrm>
              <a:off x="8981323" y="2718155"/>
              <a:ext cx="2224890" cy="1219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2401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B367842D-3300-1715-FE20-1F39914AB39A}"/>
                </a:ext>
              </a:extLst>
            </p:cNvPr>
            <p:cNvSpPr/>
            <p:nvPr/>
          </p:nvSpPr>
          <p:spPr>
            <a:xfrm>
              <a:off x="9960308" y="2181625"/>
              <a:ext cx="229670" cy="514397"/>
            </a:xfrm>
            <a:prstGeom prst="downArrow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2401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EDC96A-DABB-00D3-306B-DFBD098BCCC6}"/>
                </a:ext>
              </a:extLst>
            </p:cNvPr>
            <p:cNvSpPr/>
            <p:nvPr/>
          </p:nvSpPr>
          <p:spPr>
            <a:xfrm>
              <a:off x="8985678" y="1970362"/>
              <a:ext cx="13173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1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  <a:endParaRPr lang="en-SE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F0F9F0D-A002-D38A-943E-5D7FBC70DD06}"/>
                </a:ext>
              </a:extLst>
            </p:cNvPr>
            <p:cNvSpPr/>
            <p:nvPr/>
          </p:nvSpPr>
          <p:spPr>
            <a:xfrm>
              <a:off x="8985677" y="4389962"/>
              <a:ext cx="21609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1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  <a:endParaRPr lang="en-SE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Picture 34" descr="Chart&#10;&#10;Description automatically generated">
              <a:extLst>
                <a:ext uri="{FF2B5EF4-FFF2-40B4-BE49-F238E27FC236}">
                  <a16:creationId xmlns:a16="http://schemas.microsoft.com/office/drawing/2014/main" id="{57CED949-A523-46FB-5C98-E42CB067E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2" t="6459" r="72016" b="18762"/>
            <a:stretch/>
          </p:blipFill>
          <p:spPr>
            <a:xfrm>
              <a:off x="10580573" y="2054941"/>
              <a:ext cx="559943" cy="591307"/>
            </a:xfrm>
            <a:prstGeom prst="rect">
              <a:avLst/>
            </a:prstGeom>
          </p:spPr>
        </p:pic>
        <p:pic>
          <p:nvPicPr>
            <p:cNvPr id="36" name="Picture 35" descr="A picture containing text, wrench, tool&#10;&#10;Description automatically generated">
              <a:extLst>
                <a:ext uri="{FF2B5EF4-FFF2-40B4-BE49-F238E27FC236}">
                  <a16:creationId xmlns:a16="http://schemas.microsoft.com/office/drawing/2014/main" id="{7EE62CA1-D521-E774-956D-635176687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5" r="68452" b="17365"/>
            <a:stretch/>
          </p:blipFill>
          <p:spPr>
            <a:xfrm>
              <a:off x="10584609" y="4188058"/>
              <a:ext cx="559943" cy="489138"/>
            </a:xfrm>
            <a:prstGeom prst="rect">
              <a:avLst/>
            </a:prstGeom>
          </p:spPr>
        </p:pic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8ED30A04-E893-8DA9-9A50-7794E07A6489}"/>
                </a:ext>
              </a:extLst>
            </p:cNvPr>
            <p:cNvSpPr/>
            <p:nvPr/>
          </p:nvSpPr>
          <p:spPr>
            <a:xfrm>
              <a:off x="9960308" y="3959489"/>
              <a:ext cx="229670" cy="470129"/>
            </a:xfrm>
            <a:prstGeom prst="downArrow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2401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D86C7F-F589-D8BF-39E7-CBE0EE21D55E}"/>
              </a:ext>
            </a:extLst>
          </p:cNvPr>
          <p:cNvGrpSpPr/>
          <p:nvPr/>
        </p:nvGrpSpPr>
        <p:grpSpPr>
          <a:xfrm>
            <a:off x="354255" y="1917961"/>
            <a:ext cx="3696670" cy="3588173"/>
            <a:chOff x="5101001" y="1847782"/>
            <a:chExt cx="3696670" cy="35881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45480A-A300-FBCD-9972-D0C462CD6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9287" y="3429000"/>
              <a:ext cx="3438384" cy="2006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EF8047-3493-158B-CA11-7BC61CC45B17}"/>
                </a:ext>
              </a:extLst>
            </p:cNvPr>
            <p:cNvSpPr/>
            <p:nvPr/>
          </p:nvSpPr>
          <p:spPr>
            <a:xfrm>
              <a:off x="5101001" y="1847782"/>
              <a:ext cx="3513208" cy="708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1" dirty="0">
                  <a:cs typeface="Arial" panose="020B0604020202020204" pitchFamily="34" charset="0"/>
                </a:rPr>
                <a:t>Grey-Box</a:t>
              </a:r>
              <a:r>
                <a:rPr lang="zh-CN" altLang="en-US" sz="2001" dirty="0">
                  <a:cs typeface="Arial" panose="020B0604020202020204" pitchFamily="34" charset="0"/>
                </a:rPr>
                <a:t> </a:t>
              </a:r>
              <a:r>
                <a:rPr lang="en-US" altLang="zh-CN" sz="2001" dirty="0">
                  <a:cs typeface="Arial" panose="020B0604020202020204" pitchFamily="34" charset="0"/>
                </a:rPr>
                <a:t>Model</a:t>
              </a:r>
            </a:p>
            <a:p>
              <a:pPr algn="ctr"/>
              <a:r>
                <a:rPr lang="en-US" altLang="zh-CN" sz="2001" dirty="0">
                  <a:cs typeface="Arial" panose="020B0604020202020204" pitchFamily="34" charset="0"/>
                </a:rPr>
                <a:t>(e.g.,</a:t>
              </a:r>
              <a:r>
                <a:rPr lang="zh-CN" altLang="en-US" sz="2001" dirty="0">
                  <a:cs typeface="Arial" panose="020B0604020202020204" pitchFamily="34" charset="0"/>
                </a:rPr>
                <a:t> </a:t>
              </a:r>
              <a:r>
                <a:rPr lang="en-US" altLang="zh-CN" sz="2001" i="1" dirty="0">
                  <a:cs typeface="Arial" panose="020B0604020202020204" pitchFamily="34" charset="0"/>
                </a:rPr>
                <a:t>n</a:t>
              </a:r>
              <a:r>
                <a:rPr lang="en-US" altLang="zh-CN" sz="2001" baseline="30000" dirty="0">
                  <a:cs typeface="Arial" panose="020B0604020202020204" pitchFamily="34" charset="0"/>
                </a:rPr>
                <a:t>th</a:t>
              </a:r>
              <a:r>
                <a:rPr lang="zh-CN" altLang="en-US" sz="2001" dirty="0">
                  <a:cs typeface="Arial" panose="020B0604020202020204" pitchFamily="34" charset="0"/>
                </a:rPr>
                <a:t> </a:t>
              </a:r>
              <a:r>
                <a:rPr lang="en-US" altLang="zh-CN" sz="2001" dirty="0">
                  <a:cs typeface="Arial" panose="020B0604020202020204" pitchFamily="34" charset="0"/>
                </a:rPr>
                <a:t>order</a:t>
              </a:r>
              <a:r>
                <a:rPr lang="zh-CN" altLang="en-US" sz="2001" dirty="0">
                  <a:cs typeface="Arial" panose="020B0604020202020204" pitchFamily="34" charset="0"/>
                </a:rPr>
                <a:t> </a:t>
              </a:r>
              <a:r>
                <a:rPr lang="en-US" altLang="zh-CN" sz="2001" dirty="0">
                  <a:cs typeface="Arial" panose="020B0604020202020204" pitchFamily="34" charset="0"/>
                </a:rPr>
                <a:t>RC</a:t>
              </a:r>
              <a:r>
                <a:rPr lang="zh-CN" altLang="en-US" sz="2001" dirty="0">
                  <a:cs typeface="Arial" panose="020B0604020202020204" pitchFamily="34" charset="0"/>
                </a:rPr>
                <a:t> </a:t>
              </a:r>
              <a:r>
                <a:rPr lang="en-US" altLang="zh-CN" sz="2001" dirty="0">
                  <a:cs typeface="Arial" panose="020B0604020202020204" pitchFamily="34" charset="0"/>
                </a:rPr>
                <a:t>model)</a:t>
              </a:r>
              <a:endParaRPr lang="en-SE" sz="2001" dirty="0">
                <a:cs typeface="Arial" panose="020B0604020202020204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36FDBE5-B33A-13D7-45D9-CBA14D2028F3}"/>
              </a:ext>
            </a:extLst>
          </p:cNvPr>
          <p:cNvSpPr/>
          <p:nvPr/>
        </p:nvSpPr>
        <p:spPr>
          <a:xfrm>
            <a:off x="8972997" y="1847782"/>
            <a:ext cx="2647503" cy="708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1" dirty="0">
                <a:cs typeface="Arial" panose="020B0604020202020204" pitchFamily="34" charset="0"/>
              </a:rPr>
              <a:t>Black-Box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US" altLang="zh-CN" sz="2001" dirty="0">
                <a:cs typeface="Arial" panose="020B0604020202020204" pitchFamily="34" charset="0"/>
              </a:rPr>
              <a:t>(e.g.,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GB" altLang="zh-CN" sz="2001" dirty="0">
                <a:cs typeface="Arial" panose="020B0604020202020204" pitchFamily="34" charset="0"/>
              </a:rPr>
              <a:t>A</a:t>
            </a:r>
            <a:r>
              <a:rPr lang="en-US" altLang="zh-CN" sz="2001" dirty="0">
                <a:cs typeface="Arial" panose="020B0604020202020204" pitchFamily="34" charset="0"/>
              </a:rPr>
              <a:t>NN model)</a:t>
            </a:r>
            <a:endParaRPr lang="en-SE" sz="2001" dirty="0"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27CCEE-91A2-A167-C901-877E210FD31E}"/>
              </a:ext>
            </a:extLst>
          </p:cNvPr>
          <p:cNvGrpSpPr/>
          <p:nvPr/>
        </p:nvGrpSpPr>
        <p:grpSpPr>
          <a:xfrm>
            <a:off x="4114828" y="1869576"/>
            <a:ext cx="4463435" cy="3861372"/>
            <a:chOff x="226228" y="1847782"/>
            <a:chExt cx="4855401" cy="4155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0FE9BC-5AB2-9587-EEFF-52DE66BDCABD}"/>
                </a:ext>
              </a:extLst>
            </p:cNvPr>
            <p:cNvSpPr/>
            <p:nvPr/>
          </p:nvSpPr>
          <p:spPr>
            <a:xfrm>
              <a:off x="613416" y="1847782"/>
              <a:ext cx="3955987" cy="708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1" dirty="0">
                  <a:cs typeface="Arial" panose="020B0604020202020204" pitchFamily="34" charset="0"/>
                </a:rPr>
                <a:t>White-Box</a:t>
              </a:r>
              <a:r>
                <a:rPr lang="zh-CN" altLang="en-US" sz="2001" dirty="0">
                  <a:cs typeface="Arial" panose="020B0604020202020204" pitchFamily="34" charset="0"/>
                </a:rPr>
                <a:t> </a:t>
              </a:r>
              <a:r>
                <a:rPr lang="en-US" altLang="zh-CN" sz="2001" dirty="0">
                  <a:cs typeface="Arial" panose="020B0604020202020204" pitchFamily="34" charset="0"/>
                </a:rPr>
                <a:t>Model</a:t>
              </a:r>
            </a:p>
            <a:p>
              <a:pPr algn="ctr"/>
              <a:r>
                <a:rPr lang="en-US" altLang="zh-CN" sz="2001" dirty="0">
                  <a:cs typeface="Arial" panose="020B0604020202020204" pitchFamily="34" charset="0"/>
                </a:rPr>
                <a:t>(e.g.,</a:t>
              </a:r>
              <a:r>
                <a:rPr lang="zh-CN" altLang="en-US" sz="2001" dirty="0">
                  <a:cs typeface="Arial" panose="020B0604020202020204" pitchFamily="34" charset="0"/>
                </a:rPr>
                <a:t> </a:t>
              </a:r>
              <a:r>
                <a:rPr lang="en-US" altLang="zh-CN" sz="2001" dirty="0">
                  <a:cs typeface="Arial" panose="020B0604020202020204" pitchFamily="34" charset="0"/>
                </a:rPr>
                <a:t>P2D model)</a:t>
              </a:r>
              <a:endParaRPr lang="en-SE" sz="2001" dirty="0">
                <a:cs typeface="Arial" panose="020B0604020202020204" pitchFamily="34" charset="0"/>
              </a:endParaRPr>
            </a:p>
          </p:txBody>
        </p:sp>
        <p:pic>
          <p:nvPicPr>
            <p:cNvPr id="3" name="Picture 2" descr="A diagram of a diagram of a cathode&#10;&#10;Description automatically generated">
              <a:extLst>
                <a:ext uri="{FF2B5EF4-FFF2-40B4-BE49-F238E27FC236}">
                  <a16:creationId xmlns:a16="http://schemas.microsoft.com/office/drawing/2014/main" id="{D6CEBB75-816E-B2EF-92F8-BA756240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28" y="3048000"/>
              <a:ext cx="4855401" cy="295485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8A1DA5-0CF0-A69E-4FDF-E3A8B7667FEA}"/>
              </a:ext>
            </a:extLst>
          </p:cNvPr>
          <p:cNvSpPr txBox="1"/>
          <p:nvPr/>
        </p:nvSpPr>
        <p:spPr>
          <a:xfrm>
            <a:off x="647700" y="892526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terms of number of parameters</a:t>
            </a:r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F96306E-A568-C44F-DE89-7C37FCDA2ECA}"/>
              </a:ext>
            </a:extLst>
          </p:cNvPr>
          <p:cNvSpPr/>
          <p:nvPr/>
        </p:nvSpPr>
        <p:spPr>
          <a:xfrm>
            <a:off x="1498600" y="5761619"/>
            <a:ext cx="3606800" cy="2642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7E283-DF17-87EE-0CED-E20CE02D5006}"/>
              </a:ext>
            </a:extLst>
          </p:cNvPr>
          <p:cNvSpPr txBox="1"/>
          <p:nvPr/>
        </p:nvSpPr>
        <p:spPr>
          <a:xfrm>
            <a:off x="1822330" y="5893750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5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E46FA-CA46-F1A2-EB81-9757ECD85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423E5A-F663-6B3A-32E9-B89133BA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22" y="91208"/>
            <a:ext cx="10972801" cy="71126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Outline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6BA63-AB92-009F-7F20-D96B843B59B9}"/>
              </a:ext>
            </a:extLst>
          </p:cNvPr>
          <p:cNvSpPr txBox="1"/>
          <p:nvPr/>
        </p:nvSpPr>
        <p:spPr>
          <a:xfrm>
            <a:off x="458688" y="975523"/>
            <a:ext cx="11347667" cy="5310581"/>
          </a:xfrm>
          <a:prstGeom prst="rect">
            <a:avLst/>
          </a:prstGeom>
          <a:noFill/>
        </p:spPr>
        <p:txBody>
          <a:bodyPr wrap="square" lIns="91464" tIns="45732" rIns="91464" bIns="45732" anchor="t">
            <a:spAutoFit/>
          </a:bodyPr>
          <a:lstStyle/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Overview of physics-based modelling</a:t>
            </a:r>
            <a:endParaRPr lang="en-US" sz="2401" dirty="0">
              <a:solidFill>
                <a:schemeClr val="bg1">
                  <a:lumMod val="75000"/>
                </a:schemeClr>
              </a:solidFill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>
                <a:solidFill>
                  <a:schemeClr val="bg1">
                    <a:lumMod val="75000"/>
                  </a:schemeClr>
                </a:solidFill>
              </a:rPr>
              <a:t>Working principles of electrochemical cells</a:t>
            </a: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ea typeface="宋体"/>
              </a:rPr>
              <a:t>Survey of commercial/open-source tools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ea typeface="宋体"/>
              </a:rPr>
              <a:t>Challenges of physics-based models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ea typeface="宋体"/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/>
              <a:t>Single </a:t>
            </a:r>
            <a:r>
              <a:rPr lang="en-GB" altLang="zh-CN" sz="2401" dirty="0"/>
              <a:t>particle</a:t>
            </a:r>
            <a:r>
              <a:rPr lang="zh-CN" altLang="en-US" sz="2401" dirty="0"/>
              <a:t> </a:t>
            </a:r>
            <a:r>
              <a:rPr lang="en-GB" altLang="zh-CN" sz="2401" dirty="0"/>
              <a:t>model (SPM)</a:t>
            </a: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cs typeface="Calibri"/>
              </a:rPr>
              <a:t>Solid-state diffusion</a:t>
            </a:r>
            <a:endParaRPr lang="en-US" altLang="zh-CN" sz="2401" dirty="0"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/>
              <a:t>Ion exchange kinetics</a:t>
            </a: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cs typeface="Calibri"/>
              </a:rPr>
              <a:t>Ageing</a:t>
            </a:r>
            <a:endParaRPr lang="en-US" altLang="zh-CN" sz="2401" dirty="0"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Reduced order modelling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Numerical methods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cs typeface="Calibri"/>
              </a:rPr>
              <a:t>Single bucket model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4360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A3DF8-D743-DA5E-1A10-ED2723FEC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8B14-C09A-088D-8EF3-4C861A78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4BB87D-C093-E034-B533-6D19083A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09D8F-4702-B933-F0B2-EE523848D682}"/>
              </a:ext>
            </a:extLst>
          </p:cNvPr>
          <p:cNvSpPr txBox="1"/>
          <p:nvPr/>
        </p:nvSpPr>
        <p:spPr>
          <a:xfrm>
            <a:off x="647700" y="1086183"/>
            <a:ext cx="58997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Two key physics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Solid phase diffusion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Ion exchange at the electrolyte-particle interface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8F06D-1448-EB5C-C56C-DF555412AF63}"/>
              </a:ext>
            </a:extLst>
          </p:cNvPr>
          <p:cNvSpPr txBox="1"/>
          <p:nvPr/>
        </p:nvSpPr>
        <p:spPr>
          <a:xfrm>
            <a:off x="609600" y="2886632"/>
            <a:ext cx="54483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differences </a:t>
            </a:r>
            <a:r>
              <a:rPr lang="en-US" dirty="0" err="1"/>
              <a:t>v.s</a:t>
            </a:r>
            <a:r>
              <a:rPr lang="en-US" dirty="0"/>
              <a:t>. ECM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Describe by PDEs with BCs and algebraic equations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Fixed parameters with no SOC dependence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Consider the two electrodes separately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OCP as opposed to OCV</a:t>
            </a:r>
            <a:endParaRPr lang="en-GB" dirty="0"/>
          </a:p>
        </p:txBody>
      </p:sp>
      <p:pic>
        <p:nvPicPr>
          <p:cNvPr id="10" name="Picture 9" descr="A diagram of electrostatic&#10;&#10;Description automatically generated">
            <a:extLst>
              <a:ext uri="{FF2B5EF4-FFF2-40B4-BE49-F238E27FC236}">
                <a16:creationId xmlns:a16="http://schemas.microsoft.com/office/drawing/2014/main" id="{02DDB2E0-55DA-186B-7C36-BCE8A3B7B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83" y="2886632"/>
            <a:ext cx="4587637" cy="2834886"/>
          </a:xfrm>
          <a:prstGeom prst="rect">
            <a:avLst/>
          </a:prstGeom>
        </p:spPr>
      </p:pic>
      <p:pic>
        <p:nvPicPr>
          <p:cNvPr id="11" name="Picture 10" descr="A battery with a diagram&#10;&#10;Description automatically generated with medium confidence">
            <a:extLst>
              <a:ext uri="{FF2B5EF4-FFF2-40B4-BE49-F238E27FC236}">
                <a16:creationId xmlns:a16="http://schemas.microsoft.com/office/drawing/2014/main" id="{376F5F3E-CE7C-0CDA-DA13-E33D6A57A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6" t="30054" b="21320"/>
          <a:stretch/>
        </p:blipFill>
        <p:spPr>
          <a:xfrm flipH="1">
            <a:off x="6803901" y="591416"/>
            <a:ext cx="3811803" cy="161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4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6122" y="91208"/>
            <a:ext cx="10972801" cy="71126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Outline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91B44-A4E6-B90F-9119-17BCCB80C8BB}"/>
              </a:ext>
            </a:extLst>
          </p:cNvPr>
          <p:cNvSpPr txBox="1"/>
          <p:nvPr/>
        </p:nvSpPr>
        <p:spPr>
          <a:xfrm>
            <a:off x="458688" y="975524"/>
            <a:ext cx="11347667" cy="5310581"/>
          </a:xfrm>
          <a:prstGeom prst="rect">
            <a:avLst/>
          </a:prstGeom>
          <a:noFill/>
        </p:spPr>
        <p:txBody>
          <a:bodyPr wrap="square" lIns="91464" tIns="45732" rIns="91464" bIns="45732" anchor="t">
            <a:spAutoFit/>
          </a:bodyPr>
          <a:lstStyle/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/>
              <a:t>Overview of physics-based modelling</a:t>
            </a:r>
            <a:endParaRPr lang="en-US" sz="2401" dirty="0"/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/>
              <a:t>Working principles of electrochemical cells</a:t>
            </a: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ea typeface="宋体"/>
              </a:rPr>
              <a:t>Survey of commercial/open-source tools</a:t>
            </a:r>
            <a:endParaRPr lang="en-US" altLang="zh-CN" sz="2401" dirty="0"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ea typeface="宋体"/>
              </a:rPr>
              <a:t>Challenges of physics-based models</a:t>
            </a:r>
            <a:endParaRPr lang="en-US" altLang="zh-CN" sz="2401" dirty="0">
              <a:ea typeface="宋体"/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/>
              <a:t>Single </a:t>
            </a:r>
            <a:r>
              <a:rPr lang="en-GB" altLang="zh-CN" sz="2401" dirty="0"/>
              <a:t>particle</a:t>
            </a:r>
            <a:r>
              <a:rPr lang="zh-CN" altLang="en-US" sz="2401" dirty="0"/>
              <a:t> </a:t>
            </a:r>
            <a:r>
              <a:rPr lang="en-GB" altLang="zh-CN" sz="2401" dirty="0"/>
              <a:t>model (SPM)</a:t>
            </a: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cs typeface="Calibri"/>
              </a:rPr>
              <a:t>Solid-state diffusion</a:t>
            </a:r>
            <a:endParaRPr lang="en-US" altLang="zh-CN" sz="2401" dirty="0"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/>
              <a:t>Ion exchange kinetics</a:t>
            </a: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cs typeface="Calibri"/>
              </a:rPr>
              <a:t>Ageing</a:t>
            </a:r>
            <a:endParaRPr lang="en-US" altLang="zh-CN" sz="2401" dirty="0"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/>
              <a:t>Reduced order modelling</a:t>
            </a:r>
            <a:endParaRPr lang="en-US" altLang="zh-CN" sz="2401" dirty="0"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/>
              <a:t>Numerical methods</a:t>
            </a:r>
            <a:endParaRPr lang="en-US" altLang="zh-CN" sz="2401" dirty="0"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cs typeface="Calibri"/>
              </a:rPr>
              <a:t>Single bucket model</a:t>
            </a:r>
            <a:endParaRPr lang="en-US" altLang="zh-CN" sz="240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3738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5863C-1F02-0260-41C0-A7BCF3835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433-C3F0-365A-04C2-8FF99A27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F04539-28AD-7163-6C7B-2BCE61ED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D549B-F1C0-1C9F-2C7F-91753CF85DC5}"/>
              </a:ext>
            </a:extLst>
          </p:cNvPr>
          <p:cNvSpPr txBox="1"/>
          <p:nvPr/>
        </p:nvSpPr>
        <p:spPr>
          <a:xfrm>
            <a:off x="609600" y="1178601"/>
            <a:ext cx="582570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assumptions (in addition to P2D assumptions)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Single spherical particle representation approximating the porous structure of the electrode material.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Transport of lithium ion in the electrolyte is fast compared to solid-phase transport, thus neglecting electrolyte diffusion and migration.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Uniform reaction rate, simplifying the interaction between the particle and the electrolyte (decoupled).</a:t>
            </a:r>
          </a:p>
        </p:txBody>
      </p:sp>
      <p:pic>
        <p:nvPicPr>
          <p:cNvPr id="4" name="Picture 3" descr="A diagram of electrostatic&#10;&#10;Description automatically generated">
            <a:extLst>
              <a:ext uri="{FF2B5EF4-FFF2-40B4-BE49-F238E27FC236}">
                <a16:creationId xmlns:a16="http://schemas.microsoft.com/office/drawing/2014/main" id="{28C6B682-2DFC-22A0-7957-A28260B45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66" y="2995217"/>
            <a:ext cx="4587637" cy="2834886"/>
          </a:xfrm>
          <a:prstGeom prst="rect">
            <a:avLst/>
          </a:prstGeom>
        </p:spPr>
      </p:pic>
      <p:pic>
        <p:nvPicPr>
          <p:cNvPr id="5" name="Picture 4" descr="A battery with a diagram&#10;&#10;Description automatically generated with medium confidence">
            <a:extLst>
              <a:ext uri="{FF2B5EF4-FFF2-40B4-BE49-F238E27FC236}">
                <a16:creationId xmlns:a16="http://schemas.microsoft.com/office/drawing/2014/main" id="{2F70BF5C-F53F-A5F8-6315-57D8E1D82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6" t="30054" b="21320"/>
          <a:stretch/>
        </p:blipFill>
        <p:spPr>
          <a:xfrm flipH="1">
            <a:off x="6993682" y="738065"/>
            <a:ext cx="3811803" cy="161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6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B3F6C-BDC0-534E-286B-D0738FEFF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1A60-A5FF-8809-B2A3-A289E13E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model: solid phase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90EA2-6658-65FC-CB0B-5A25AFD0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70DAC4B-2113-23C8-11E8-F760AA9E4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98" y="985720"/>
            <a:ext cx="7513978" cy="4904212"/>
          </a:xfrm>
          <a:prstGeom prst="rect">
            <a:avLst/>
          </a:prstGeom>
        </p:spPr>
      </p:pic>
      <p:pic>
        <p:nvPicPr>
          <p:cNvPr id="13" name="Picture 12" descr="A black background with orange dots&#10;&#10;Description automatically generated">
            <a:extLst>
              <a:ext uri="{FF2B5EF4-FFF2-40B4-BE49-F238E27FC236}">
                <a16:creationId xmlns:a16="http://schemas.microsoft.com/office/drawing/2014/main" id="{CA53E8D7-51DA-C875-DD2E-4C8495C87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59" y="1696801"/>
            <a:ext cx="3297200" cy="3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88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62D3C-E9CF-897C-3925-EA3E1C9DC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722B-7C63-EA80-D83A-7A3B0F70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model: solid phase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E67CD0-B374-5E03-CD61-5175115F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7F4E27D-C29C-AEDE-630C-698358442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36"/>
          <a:stretch/>
        </p:blipFill>
        <p:spPr>
          <a:xfrm>
            <a:off x="963008" y="1165891"/>
            <a:ext cx="6843898" cy="19883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B46A871-D1BF-D8E6-CC64-2F3671D48FFA}"/>
              </a:ext>
            </a:extLst>
          </p:cNvPr>
          <p:cNvGrpSpPr/>
          <p:nvPr/>
        </p:nvGrpSpPr>
        <p:grpSpPr>
          <a:xfrm>
            <a:off x="7278678" y="819509"/>
            <a:ext cx="4303722" cy="4251498"/>
            <a:chOff x="7278679" y="1440611"/>
            <a:chExt cx="4303722" cy="4251498"/>
          </a:xfrm>
        </p:grpSpPr>
        <p:pic>
          <p:nvPicPr>
            <p:cNvPr id="7" name="Picture 6" descr="A diagram of a mathematical equation&#10;&#10;Description automatically generated with medium confidence">
              <a:extLst>
                <a:ext uri="{FF2B5EF4-FFF2-40B4-BE49-F238E27FC236}">
                  <a16:creationId xmlns:a16="http://schemas.microsoft.com/office/drawing/2014/main" id="{2253046C-D171-DFD3-0A2C-67ED45723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338"/>
            <a:stretch/>
          </p:blipFill>
          <p:spPr>
            <a:xfrm>
              <a:off x="7278679" y="1505774"/>
              <a:ext cx="4194454" cy="418633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E2C825-1BB6-7BD7-9A29-61D2559E9E87}"/>
                </a:ext>
              </a:extLst>
            </p:cNvPr>
            <p:cNvSpPr/>
            <p:nvPr/>
          </p:nvSpPr>
          <p:spPr>
            <a:xfrm>
              <a:off x="10714008" y="1440611"/>
              <a:ext cx="868393" cy="1988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DCB7D4-56EE-3224-C824-B70F00B66082}"/>
              </a:ext>
            </a:extLst>
          </p:cNvPr>
          <p:cNvSpPr txBox="1"/>
          <p:nvPr/>
        </p:nvSpPr>
        <p:spPr>
          <a:xfrm>
            <a:off x="10714007" y="957722"/>
            <a:ext cx="1086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376673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7D147-B03D-6833-8C01-1EDC6D5F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8570-3531-3F0A-F745-9ED3F76E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Single particle model: solid phase diffusion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D269B-5228-3ADD-4C1D-52A160CD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6211B82-9B14-CF0E-AB51-DB46372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8" y="1165891"/>
            <a:ext cx="6843898" cy="477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3C468B-063A-2F2B-1FF3-66841E04FD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28" t="1023" r="3449" b="-1023"/>
          <a:stretch/>
        </p:blipFill>
        <p:spPr>
          <a:xfrm rot="5400000">
            <a:off x="8338394" y="3246882"/>
            <a:ext cx="2077038" cy="31227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F5B0F-CB6D-E742-A8ED-7E9DF323E14D}"/>
              </a:ext>
            </a:extLst>
          </p:cNvPr>
          <p:cNvCxnSpPr/>
          <p:nvPr/>
        </p:nvCxnSpPr>
        <p:spPr>
          <a:xfrm flipH="1">
            <a:off x="7737894" y="6014997"/>
            <a:ext cx="3200400" cy="0"/>
          </a:xfrm>
          <a:prstGeom prst="straightConnector1">
            <a:avLst/>
          </a:prstGeom>
          <a:ln w="635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FE994A-7BA9-9917-59AE-356F0358DD3C}"/>
              </a:ext>
            </a:extLst>
          </p:cNvPr>
          <p:cNvSpPr txBox="1"/>
          <p:nvPr/>
        </p:nvSpPr>
        <p:spPr>
          <a:xfrm>
            <a:off x="10929668" y="4608156"/>
            <a:ext cx="1086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65783-6AC8-A9D5-261A-B97B6F645BCA}"/>
              </a:ext>
            </a:extLst>
          </p:cNvPr>
          <p:cNvSpPr txBox="1"/>
          <p:nvPr/>
        </p:nvSpPr>
        <p:spPr>
          <a:xfrm>
            <a:off x="7007799" y="4608156"/>
            <a:ext cx="1086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 = 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AE6EC4-12AC-2539-D7F6-F3025767600C}"/>
              </a:ext>
            </a:extLst>
          </p:cNvPr>
          <p:cNvSpPr txBox="1"/>
          <p:nvPr/>
        </p:nvSpPr>
        <p:spPr>
          <a:xfrm>
            <a:off x="9376913" y="5938343"/>
            <a:ext cx="1639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D549F-FA9D-9E46-A67F-799655129F98}"/>
              </a:ext>
            </a:extLst>
          </p:cNvPr>
          <p:cNvSpPr txBox="1"/>
          <p:nvPr/>
        </p:nvSpPr>
        <p:spPr>
          <a:xfrm>
            <a:off x="9109908" y="3153901"/>
            <a:ext cx="1086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1D</a:t>
            </a:r>
          </a:p>
        </p:txBody>
      </p:sp>
    </p:spTree>
    <p:extLst>
      <p:ext uri="{BB962C8B-B14F-4D97-AF65-F5344CB8AC3E}">
        <p14:creationId xmlns:p14="http://schemas.microsoft.com/office/powerpoint/2010/main" val="2435854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51A01-31CB-1598-F220-0FFC8DD52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EA2C-1BDB-DCDA-44B1-82C66C60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Single particle model: solid phase diffusion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26ED6-0619-58FE-2262-9D12BA0F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688AA-8BCD-7B53-F962-29C98130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28" t="1023" r="3449" b="-1023"/>
          <a:stretch/>
        </p:blipFill>
        <p:spPr>
          <a:xfrm rot="5400000">
            <a:off x="8338394" y="3246882"/>
            <a:ext cx="2077038" cy="31227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5DA9D2-A593-9425-2888-2D3DA26BCE57}"/>
              </a:ext>
            </a:extLst>
          </p:cNvPr>
          <p:cNvCxnSpPr/>
          <p:nvPr/>
        </p:nvCxnSpPr>
        <p:spPr>
          <a:xfrm flipH="1">
            <a:off x="7737894" y="6014997"/>
            <a:ext cx="3200400" cy="0"/>
          </a:xfrm>
          <a:prstGeom prst="straightConnector1">
            <a:avLst/>
          </a:prstGeom>
          <a:ln w="635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953B69-948D-796E-0CBE-137A5989623D}"/>
              </a:ext>
            </a:extLst>
          </p:cNvPr>
          <p:cNvSpPr txBox="1"/>
          <p:nvPr/>
        </p:nvSpPr>
        <p:spPr>
          <a:xfrm>
            <a:off x="10929668" y="4608156"/>
            <a:ext cx="1086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A68B-08B1-9B32-2A84-F4E0EA22B778}"/>
              </a:ext>
            </a:extLst>
          </p:cNvPr>
          <p:cNvSpPr txBox="1"/>
          <p:nvPr/>
        </p:nvSpPr>
        <p:spPr>
          <a:xfrm>
            <a:off x="7007799" y="4608156"/>
            <a:ext cx="1086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 = 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00ED7-B258-B990-0987-152CEF360B9E}"/>
              </a:ext>
            </a:extLst>
          </p:cNvPr>
          <p:cNvSpPr txBox="1"/>
          <p:nvPr/>
        </p:nvSpPr>
        <p:spPr>
          <a:xfrm>
            <a:off x="9376913" y="5938343"/>
            <a:ext cx="1639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0B1F2C-FD93-9992-27A5-F1132C51E7C3}"/>
              </a:ext>
            </a:extLst>
          </p:cNvPr>
          <p:cNvSpPr txBox="1"/>
          <p:nvPr/>
        </p:nvSpPr>
        <p:spPr>
          <a:xfrm>
            <a:off x="9109908" y="3153901"/>
            <a:ext cx="1086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1D</a:t>
            </a:r>
          </a:p>
        </p:txBody>
      </p:sp>
      <p:pic>
        <p:nvPicPr>
          <p:cNvPr id="7" name="Picture 6" descr="A black screen with white text and numbers&#10;&#10;Description automatically generated">
            <a:extLst>
              <a:ext uri="{FF2B5EF4-FFF2-40B4-BE49-F238E27FC236}">
                <a16:creationId xmlns:a16="http://schemas.microsoft.com/office/drawing/2014/main" id="{5D66C68E-48FE-4934-F91A-59095C729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7" y="1180022"/>
            <a:ext cx="6196170" cy="498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8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5D9C4-137C-A717-08C3-A1F64EDC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566B-70FF-01DF-E2C4-877AF23B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model: Butler-Volmer kinetics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DEF2A-4274-D49B-177E-012CDA54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7BB7E8F-2527-A6F5-4FD5-D50983A80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9" y="3042548"/>
            <a:ext cx="7590178" cy="3040643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9EB1A34-7AB5-1471-5682-D36C68CD0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032479"/>
            <a:ext cx="8949376" cy="1644901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2EFC7BF-0E07-472D-E735-B601336BF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098" y="5077264"/>
            <a:ext cx="3093988" cy="1005927"/>
          </a:xfrm>
          <a:prstGeom prst="rect">
            <a:avLst/>
          </a:prstGeom>
        </p:spPr>
      </p:pic>
      <p:pic>
        <p:nvPicPr>
          <p:cNvPr id="11266" name="Picture 2" descr="The Formation of the Solid/Liquid Electrolyte Interphase (SLEI) on  NASICON‐Type Glass Ceramics and LiPON - Busche - 2020 - Advanced Materials  Interfaces - Wiley Online Library">
            <a:extLst>
              <a:ext uri="{FF2B5EF4-FFF2-40B4-BE49-F238E27FC236}">
                <a16:creationId xmlns:a16="http://schemas.microsoft.com/office/drawing/2014/main" id="{5C7267CF-7765-20CD-895B-44D669C50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1"/>
          <a:stretch/>
        </p:blipFill>
        <p:spPr bwMode="auto">
          <a:xfrm>
            <a:off x="8732098" y="2902562"/>
            <a:ext cx="2768720" cy="185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570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92D7B-F482-3915-ABE4-88A9E8EB3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7B6E-C7B0-FDB7-B82F-AE86E8D92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model: Symmetric Butler-Volmer kinetics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E2FCF9-3182-0708-85D4-025BC8AD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4636091-EC5E-9D7E-9A9C-45FA20EC3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0" y="1155992"/>
            <a:ext cx="5777454" cy="4986118"/>
          </a:xfrm>
          <a:prstGeom prst="rect">
            <a:avLst/>
          </a:prstGeom>
        </p:spPr>
      </p:pic>
      <p:pic>
        <p:nvPicPr>
          <p:cNvPr id="12290" name="Picture 2" descr="From Liquid- to Solid-State Batteries: Ion Transfer Kinetics of Heteroionic  Interfaces | Electrochemical Energy Reviews">
            <a:extLst>
              <a:ext uri="{FF2B5EF4-FFF2-40B4-BE49-F238E27FC236}">
                <a16:creationId xmlns:a16="http://schemas.microsoft.com/office/drawing/2014/main" id="{ADD04DED-6DBF-1B2C-6E45-76B072545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9"/>
          <a:stretch/>
        </p:blipFill>
        <p:spPr bwMode="auto">
          <a:xfrm>
            <a:off x="7275660" y="2691443"/>
            <a:ext cx="4344840" cy="294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973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961EA-B721-ED6A-3E8B-2C9BCD7E8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992A-EF99-DB16-646A-35066CB1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model: Exchange current density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A5ACC-6372-FF29-AD74-C8C7226F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D5A2FF3-449C-B86A-27B8-34339F112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7" y="1059941"/>
            <a:ext cx="6920066" cy="5138252"/>
          </a:xfrm>
          <a:prstGeom prst="rect">
            <a:avLst/>
          </a:prstGeom>
        </p:spPr>
      </p:pic>
      <p:pic>
        <p:nvPicPr>
          <p:cNvPr id="6" name="Picture 2" descr="From Liquid- to Solid-State Batteries: Ion Transfer Kinetics of Heteroionic  Interfaces | Electrochemical Energy Reviews">
            <a:extLst>
              <a:ext uri="{FF2B5EF4-FFF2-40B4-BE49-F238E27FC236}">
                <a16:creationId xmlns:a16="http://schemas.microsoft.com/office/drawing/2014/main" id="{4C12E99A-7077-C443-037A-A8C2A0E54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9" r="18453"/>
          <a:stretch/>
        </p:blipFill>
        <p:spPr bwMode="auto">
          <a:xfrm>
            <a:off x="8039301" y="2570673"/>
            <a:ext cx="3543100" cy="294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68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E702F-AF83-B5AC-E1C6-A3BB3372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B6AD-B98E-ECFB-773C-AB4AC8FD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model: Voltage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3F2A12-944E-E4E2-132C-6146EBC5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673278B-0DF0-EA86-9621-92DD72EB5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15117"/>
            <a:ext cx="8159173" cy="50613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C6188F-64F7-6909-CBBB-AE50F1BF77DD}"/>
              </a:ext>
            </a:extLst>
          </p:cNvPr>
          <p:cNvCxnSpPr/>
          <p:nvPr/>
        </p:nvCxnSpPr>
        <p:spPr>
          <a:xfrm flipH="1">
            <a:off x="3191774" y="2173857"/>
            <a:ext cx="524486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9F379F-16AC-FC94-6D1D-F1F494AA1DA2}"/>
              </a:ext>
            </a:extLst>
          </p:cNvPr>
          <p:cNvCxnSpPr>
            <a:cxnSpLocks/>
          </p:cNvCxnSpPr>
          <p:nvPr/>
        </p:nvCxnSpPr>
        <p:spPr>
          <a:xfrm flipH="1">
            <a:off x="5773948" y="2173857"/>
            <a:ext cx="2662686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1D7FDD-3B6C-D41F-143D-80B8540C837D}"/>
              </a:ext>
            </a:extLst>
          </p:cNvPr>
          <p:cNvSpPr txBox="1"/>
          <p:nvPr/>
        </p:nvSpPr>
        <p:spPr>
          <a:xfrm>
            <a:off x="8768772" y="1865387"/>
            <a:ext cx="24800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 is calculated from surface concentration,</a:t>
            </a:r>
          </a:p>
          <a:p>
            <a:r>
              <a:rPr lang="en-US" dirty="0">
                <a:solidFill>
                  <a:schemeClr val="accent1"/>
                </a:solidFill>
              </a:rPr>
              <a:t>not SOC. </a:t>
            </a:r>
          </a:p>
          <a:p>
            <a:r>
              <a:rPr lang="en-US" dirty="0">
                <a:solidFill>
                  <a:schemeClr val="accent1"/>
                </a:solidFill>
              </a:rPr>
              <a:t>Sounds familiar?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7F0DF6A-AB26-1ED2-5689-F25908967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695" y="4128608"/>
            <a:ext cx="2507197" cy="15165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60AA68-C699-80DE-3915-060C76CC4FCA}"/>
              </a:ext>
            </a:extLst>
          </p:cNvPr>
          <p:cNvSpPr/>
          <p:nvPr/>
        </p:nvSpPr>
        <p:spPr>
          <a:xfrm>
            <a:off x="8842075" y="4019909"/>
            <a:ext cx="2674189" cy="176841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AFF7C5E1-1D4E-A830-5A19-F2FCB6820C67}"/>
              </a:ext>
            </a:extLst>
          </p:cNvPr>
          <p:cNvSpPr/>
          <p:nvPr/>
        </p:nvSpPr>
        <p:spPr>
          <a:xfrm flipV="1">
            <a:off x="10981318" y="3519576"/>
            <a:ext cx="457200" cy="43131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599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9A85-C201-0A88-E806-613B82AD3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0F77-587B-15E3-9502-7A50EABB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model: Voltage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65FBBC-BB37-0930-76FA-B530DCBB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9E4E47A-1B6B-BD7B-79F3-EF643EBF7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206514"/>
            <a:ext cx="8580513" cy="4616316"/>
          </a:xfrm>
          <a:prstGeom prst="rect">
            <a:avLst/>
          </a:prstGeom>
        </p:spPr>
      </p:pic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BAC68E3-5CB1-86A0-5D90-17BEC8FB5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931" y="3343605"/>
            <a:ext cx="2507197" cy="15165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23C611-179B-C548-75DD-CFF6C2F9EC8B}"/>
              </a:ext>
            </a:extLst>
          </p:cNvPr>
          <p:cNvSpPr/>
          <p:nvPr/>
        </p:nvSpPr>
        <p:spPr>
          <a:xfrm>
            <a:off x="8946311" y="3234906"/>
            <a:ext cx="2674189" cy="176841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9997A-528B-0148-CA45-63F6CCDAA7B8}"/>
              </a:ext>
            </a:extLst>
          </p:cNvPr>
          <p:cNvSpPr txBox="1"/>
          <p:nvPr/>
        </p:nvSpPr>
        <p:spPr>
          <a:xfrm>
            <a:off x="9140427" y="1161718"/>
            <a:ext cx="24800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What is the equivalent of overpotential in the ECM model from lecture 6?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8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BED28-6361-C53B-C421-73AA13D5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86BCC-0BDC-87D3-33CF-459A1818E8BE}"/>
              </a:ext>
            </a:extLst>
          </p:cNvPr>
          <p:cNvSpPr txBox="1"/>
          <p:nvPr/>
        </p:nvSpPr>
        <p:spPr>
          <a:xfrm>
            <a:off x="435405" y="1517209"/>
            <a:ext cx="4878467" cy="4839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Two approaches to discovering physical models</a:t>
            </a:r>
            <a:endParaRPr lang="en-US" sz="2000" dirty="0">
              <a:cs typeface="Calibri"/>
            </a:endParaRPr>
          </a:p>
          <a:p>
            <a:pPr marL="685165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/>
              <a:t>Data-driven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pPr marL="951865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Kepler's law of planetary motion</a:t>
            </a:r>
            <a:endParaRPr lang="en-US" sz="2000" dirty="0">
              <a:cs typeface="Calibri"/>
            </a:endParaRPr>
          </a:p>
          <a:p>
            <a:pPr marL="951865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Coulomb's law</a:t>
            </a:r>
            <a:endParaRPr lang="en-US" sz="2000" dirty="0">
              <a:cs typeface="Calibri"/>
            </a:endParaRPr>
          </a:p>
          <a:p>
            <a:pPr marL="951865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Ohm's law</a:t>
            </a:r>
          </a:p>
          <a:p>
            <a:pPr marL="951865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Calibri"/>
              </a:rPr>
              <a:t>I</a:t>
            </a:r>
            <a:r>
              <a:rPr lang="en-US" sz="2000" dirty="0">
                <a:cs typeface="Calibri"/>
              </a:rPr>
              <a:t>deal gas law</a:t>
            </a:r>
          </a:p>
          <a:p>
            <a:pPr marL="951865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Butler-Volmer</a:t>
            </a:r>
            <a:endParaRPr lang="en-US" sz="2000" dirty="0">
              <a:cs typeface="Calibri"/>
            </a:endParaRPr>
          </a:p>
          <a:p>
            <a:pPr marL="685165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/>
              <a:t>First-principle</a:t>
            </a:r>
            <a:r>
              <a:rPr lang="en-US" sz="2000" dirty="0"/>
              <a:t> </a:t>
            </a:r>
          </a:p>
          <a:p>
            <a:pPr marL="1066165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Fourier Diffusion</a:t>
            </a:r>
          </a:p>
          <a:p>
            <a:pPr marL="1066165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Principle</a:t>
            </a:r>
            <a:r>
              <a:rPr lang="zh-CN" altLang="en-US" sz="2000" dirty="0"/>
              <a:t> </a:t>
            </a:r>
            <a:r>
              <a:rPr lang="en-GB" altLang="zh-CN" sz="2000" dirty="0"/>
              <a:t>of</a:t>
            </a:r>
            <a:r>
              <a:rPr lang="zh-CN" altLang="en-US" sz="2000" dirty="0"/>
              <a:t> </a:t>
            </a:r>
            <a:r>
              <a:rPr lang="en-GB" altLang="zh-CN" sz="2000" dirty="0"/>
              <a:t>least</a:t>
            </a:r>
            <a:r>
              <a:rPr lang="zh-CN" altLang="en-US" sz="2000" dirty="0"/>
              <a:t> </a:t>
            </a:r>
            <a:r>
              <a:rPr lang="en-GB" altLang="zh-CN" sz="2000" dirty="0"/>
              <a:t>action</a:t>
            </a:r>
            <a:endParaRPr lang="en-US" sz="2000" dirty="0"/>
          </a:p>
          <a:p>
            <a:pPr marL="1066165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Coupled ion-electron transfer (CIET) theory</a:t>
            </a:r>
          </a:p>
          <a:p>
            <a:pPr marL="1066165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09DA9E-94A8-8763-4CC3-FD5F64DA7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8452354" y="3695620"/>
            <a:ext cx="3746956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7B211-C53C-CFE7-6BF8-459564008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r="12703"/>
          <a:stretch/>
        </p:blipFill>
        <p:spPr>
          <a:xfrm>
            <a:off x="5614161" y="2457971"/>
            <a:ext cx="3457466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BFADC-10D6-C009-7424-1F0798730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r="13587"/>
          <a:stretch/>
        </p:blipFill>
        <p:spPr>
          <a:xfrm>
            <a:off x="7620628" y="-5"/>
            <a:ext cx="4578683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350D18B-EA91-18F1-AAF3-2E68AED488B4}"/>
              </a:ext>
            </a:extLst>
          </p:cNvPr>
          <p:cNvSpPr txBox="1">
            <a:spLocks/>
          </p:cNvSpPr>
          <p:nvPr/>
        </p:nvSpPr>
        <p:spPr>
          <a:xfrm>
            <a:off x="9067027" y="6356351"/>
            <a:ext cx="228540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96E69268-9C8B-4EBF-A9EE-DC5DC2D48DC3}" type="slidenum">
              <a:rPr lang="en-US" sz="120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BF3AF-B46F-EE09-14BD-CC89BEBDBC61}"/>
              </a:ext>
            </a:extLst>
          </p:cNvPr>
          <p:cNvSpPr txBox="1">
            <a:spLocks/>
          </p:cNvSpPr>
          <p:nvPr/>
        </p:nvSpPr>
        <p:spPr>
          <a:xfrm>
            <a:off x="477975" y="153254"/>
            <a:ext cx="9745408" cy="594678"/>
          </a:xfrm>
          <a:prstGeom prst="rect">
            <a:avLst/>
          </a:prstGeom>
        </p:spPr>
        <p:txBody>
          <a:bodyPr vert="horz" lIns="0" tIns="60949" rIns="0" bIns="60949" rtlCol="0" anchor="ctr">
            <a:normAutofit fontScale="900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Lecture 5 </a:t>
            </a:r>
            <a:r>
              <a:rPr lang="en-US" altLang="zh-CN" dirty="0" err="1"/>
              <a:t>v.s</a:t>
            </a:r>
            <a:r>
              <a:rPr lang="en-US" altLang="zh-CN" dirty="0"/>
              <a:t>. lecture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2E1DF-FA0D-E847-78FC-879F29DC7247}"/>
              </a:ext>
            </a:extLst>
          </p:cNvPr>
          <p:cNvSpPr txBox="1"/>
          <p:nvPr/>
        </p:nvSpPr>
        <p:spPr>
          <a:xfrm>
            <a:off x="423109" y="882729"/>
            <a:ext cx="609887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Data-driven </a:t>
            </a:r>
            <a:r>
              <a:rPr lang="en-US" sz="2400" dirty="0" err="1"/>
              <a:t>v.s</a:t>
            </a:r>
            <a:r>
              <a:rPr lang="en-US" sz="2400" dirty="0"/>
              <a:t>. first-principle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0883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90AD5-6D0E-E315-10E1-5E867F00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344F-3CEA-E93B-3587-6CF24C00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model: </a:t>
            </a:r>
            <a:r>
              <a:rPr lang="en-US" altLang="zh-CN" dirty="0"/>
              <a:t>simulation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970F5-A34E-D9F9-9ED2-4CB66C75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 descr="A graph on a black background&#10;&#10;Description automatically generated">
            <a:extLst>
              <a:ext uri="{FF2B5EF4-FFF2-40B4-BE49-F238E27FC236}">
                <a16:creationId xmlns:a16="http://schemas.microsoft.com/office/drawing/2014/main" id="{7F80B0A2-995E-3ED6-4524-8F8C9979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8"/>
          <a:stretch/>
        </p:blipFill>
        <p:spPr>
          <a:xfrm>
            <a:off x="5641675" y="1691111"/>
            <a:ext cx="5391509" cy="4521917"/>
          </a:xfrm>
          <a:prstGeom prst="rect">
            <a:avLst/>
          </a:prstGeom>
        </p:spPr>
      </p:pic>
      <p:pic>
        <p:nvPicPr>
          <p:cNvPr id="9" name="Picture 8" descr="A graph on a black background&#10;&#10;Description automatically generated">
            <a:extLst>
              <a:ext uri="{FF2B5EF4-FFF2-40B4-BE49-F238E27FC236}">
                <a16:creationId xmlns:a16="http://schemas.microsoft.com/office/drawing/2014/main" id="{5A74BDC9-7F00-6F82-6FBF-09821029C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50" y="1691111"/>
            <a:ext cx="6066210" cy="4567929"/>
          </a:xfrm>
          <a:prstGeom prst="rect">
            <a:avLst/>
          </a:prstGeom>
        </p:spPr>
      </p:pic>
      <p:pic>
        <p:nvPicPr>
          <p:cNvPr id="11" name="Picture 10" descr="A diagram of electrostatic&#10;&#10;Description automatically generated">
            <a:extLst>
              <a:ext uri="{FF2B5EF4-FFF2-40B4-BE49-F238E27FC236}">
                <a16:creationId xmlns:a16="http://schemas.microsoft.com/office/drawing/2014/main" id="{5AA75196-D50C-AF39-6CF1-66C71B91A1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2"/>
          <a:stretch/>
        </p:blipFill>
        <p:spPr>
          <a:xfrm rot="5400000">
            <a:off x="10105040" y="2493718"/>
            <a:ext cx="2503728" cy="12848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FAD851-4118-8292-7AAF-5DF220469870}"/>
              </a:ext>
            </a:extLst>
          </p:cNvPr>
          <p:cNvSpPr txBox="1"/>
          <p:nvPr/>
        </p:nvSpPr>
        <p:spPr>
          <a:xfrm>
            <a:off x="2322664" y="1691111"/>
            <a:ext cx="6129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Charge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0402D-EE01-ADD1-055D-3D371E806AD1}"/>
              </a:ext>
            </a:extLst>
          </p:cNvPr>
          <p:cNvSpPr txBox="1"/>
          <p:nvPr/>
        </p:nvSpPr>
        <p:spPr>
          <a:xfrm>
            <a:off x="7780712" y="1691111"/>
            <a:ext cx="6129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Discharge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8840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8CC3B-D149-FA94-E44F-3B7F6084D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7BD4-D9B1-1A7B-3D34-113AECE3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model: Ageing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02B56-470E-52C8-9C4A-A36BB2AA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A diagram of a stage&#10;&#10;Description automatically generated">
            <a:extLst>
              <a:ext uri="{FF2B5EF4-FFF2-40B4-BE49-F238E27FC236}">
                <a16:creationId xmlns:a16="http://schemas.microsoft.com/office/drawing/2014/main" id="{5EF1B1CE-8CE3-CEBE-5BE5-F56E361AF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83" y="2644066"/>
            <a:ext cx="2924583" cy="3038899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7E1A0CF-BB11-20B9-B057-8CDBDE0BC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328588"/>
            <a:ext cx="8988725" cy="51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FF061-7AE1-CD67-DBCE-40AEDBEDB6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396"/>
          <a:stretch/>
        </p:blipFill>
        <p:spPr>
          <a:xfrm rot="16200000">
            <a:off x="2518640" y="2028829"/>
            <a:ext cx="2885348" cy="4269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2F0F18-FC72-5D61-A0CD-DB0909A9EA92}"/>
              </a:ext>
            </a:extLst>
          </p:cNvPr>
          <p:cNvSpPr txBox="1"/>
          <p:nvPr/>
        </p:nvSpPr>
        <p:spPr>
          <a:xfrm>
            <a:off x="6316010" y="3601529"/>
            <a:ext cx="28366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Loss of lithium inventory (LLI)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46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4EDE4-3DCE-D23E-D28D-2A161332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CED6-DFE1-6998-C0DD-B155463D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model: Ageing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84709-2595-B173-6542-9BCEDC62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 descr="A diagram of a crack&#10;&#10;Description automatically generated">
            <a:extLst>
              <a:ext uri="{FF2B5EF4-FFF2-40B4-BE49-F238E27FC236}">
                <a16:creationId xmlns:a16="http://schemas.microsoft.com/office/drawing/2014/main" id="{29399CFF-095A-5D41-5858-2F6D2F672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b="48183"/>
          <a:stretch/>
        </p:blipFill>
        <p:spPr>
          <a:xfrm>
            <a:off x="1000663" y="1226132"/>
            <a:ext cx="6543491" cy="2315012"/>
          </a:xfrm>
          <a:prstGeom prst="rect">
            <a:avLst/>
          </a:prstGeom>
        </p:spPr>
      </p:pic>
      <p:pic>
        <p:nvPicPr>
          <p:cNvPr id="8" name="Picture 7" descr="A diagram of a crack&#10;&#10;Description automatically generated">
            <a:extLst>
              <a:ext uri="{FF2B5EF4-FFF2-40B4-BE49-F238E27FC236}">
                <a16:creationId xmlns:a16="http://schemas.microsoft.com/office/drawing/2014/main" id="{762C2A41-F1DA-156E-A339-9AC3DF40F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t="54872"/>
          <a:stretch/>
        </p:blipFill>
        <p:spPr>
          <a:xfrm>
            <a:off x="1785421" y="3781555"/>
            <a:ext cx="7514809" cy="2315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493FD-4254-E76B-208A-14F521D34B05}"/>
              </a:ext>
            </a:extLst>
          </p:cNvPr>
          <p:cNvSpPr txBox="1"/>
          <p:nvPr/>
        </p:nvSpPr>
        <p:spPr>
          <a:xfrm>
            <a:off x="9804763" y="4386229"/>
            <a:ext cx="28366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Loss of active material (LAM)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C80C46F-3AAA-2211-2013-BEBD76D9F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19"/>
          <a:stretch/>
        </p:blipFill>
        <p:spPr>
          <a:xfrm>
            <a:off x="7504680" y="301509"/>
            <a:ext cx="4077720" cy="96151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52A362-07C3-F934-2EE0-102548105EAE}"/>
              </a:ext>
            </a:extLst>
          </p:cNvPr>
          <p:cNvCxnSpPr>
            <a:cxnSpLocks/>
          </p:cNvCxnSpPr>
          <p:nvPr/>
        </p:nvCxnSpPr>
        <p:spPr>
          <a:xfrm flipV="1">
            <a:off x="11096295" y="1485510"/>
            <a:ext cx="0" cy="63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0D2E84-E9DE-39AE-82D6-EE23E61EB0A4}"/>
              </a:ext>
            </a:extLst>
          </p:cNvPr>
          <p:cNvSpPr txBox="1"/>
          <p:nvPr/>
        </p:nvSpPr>
        <p:spPr>
          <a:xfrm>
            <a:off x="10685754" y="2171253"/>
            <a:ext cx="1343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strain</a:t>
            </a:r>
            <a:endParaRPr lang="en-GB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5C413C-FD2B-3AF7-5454-4AB288B2BF09}"/>
              </a:ext>
            </a:extLst>
          </p:cNvPr>
          <p:cNvCxnSpPr>
            <a:cxnSpLocks/>
          </p:cNvCxnSpPr>
          <p:nvPr/>
        </p:nvCxnSpPr>
        <p:spPr>
          <a:xfrm>
            <a:off x="11096295" y="2701835"/>
            <a:ext cx="0" cy="603849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583BD4-1BFD-4EFB-1162-BC919B480448}"/>
              </a:ext>
            </a:extLst>
          </p:cNvPr>
          <p:cNvSpPr txBox="1"/>
          <p:nvPr/>
        </p:nvSpPr>
        <p:spPr>
          <a:xfrm>
            <a:off x="8443190" y="1557351"/>
            <a:ext cx="1343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pressure</a:t>
            </a:r>
            <a:endParaRPr lang="en-GB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A7AECA-55DF-BD0F-8F9B-498E26DA3D4F}"/>
              </a:ext>
            </a:extLst>
          </p:cNvPr>
          <p:cNvCxnSpPr>
            <a:cxnSpLocks/>
          </p:cNvCxnSpPr>
          <p:nvPr/>
        </p:nvCxnSpPr>
        <p:spPr>
          <a:xfrm>
            <a:off x="9804763" y="1811128"/>
            <a:ext cx="5641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222ED5-BBEF-9889-D462-62E4C02EBF3D}"/>
              </a:ext>
            </a:extLst>
          </p:cNvPr>
          <p:cNvCxnSpPr>
            <a:cxnSpLocks/>
          </p:cNvCxnSpPr>
          <p:nvPr/>
        </p:nvCxnSpPr>
        <p:spPr>
          <a:xfrm>
            <a:off x="7798129" y="1810872"/>
            <a:ext cx="517735" cy="0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305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D520-F2D9-0E04-E03E-95946EDEA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8195-1E44-788F-0DF4-88C3A243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particle model: Ageing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25FE9-B882-49EC-9A2D-0EA9FA46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3E0EE-ABB5-6FED-3AA1-0B25A7F753CB}"/>
              </a:ext>
            </a:extLst>
          </p:cNvPr>
          <p:cNvSpPr txBox="1"/>
          <p:nvPr/>
        </p:nvSpPr>
        <p:spPr>
          <a:xfrm>
            <a:off x="6387292" y="1671233"/>
            <a:ext cx="43439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Four important ageing-related parameters: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diagram of cell capacity&#10;&#10;Description automatically generated">
            <a:extLst>
              <a:ext uri="{FF2B5EF4-FFF2-40B4-BE49-F238E27FC236}">
                <a16:creationId xmlns:a16="http://schemas.microsoft.com/office/drawing/2014/main" id="{D666BF41-122C-D14A-49EC-B79C0E6F6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06" y="1757215"/>
            <a:ext cx="4985349" cy="371309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DABA13F-6C1D-2928-4827-6A85AAF33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18"/>
          <a:stretch/>
        </p:blipFill>
        <p:spPr>
          <a:xfrm>
            <a:off x="6387292" y="3067414"/>
            <a:ext cx="5330255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06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7D0D-E09F-94D3-EAB9-72CA24DE1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4836-7A1B-F984-AE8C-786F1C5E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Lecture 7 Recap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35E81-E823-4990-1D8C-0CFFDEC2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93CB5-A205-0BAE-6C34-1B24F459F1FC}"/>
              </a:ext>
            </a:extLst>
          </p:cNvPr>
          <p:cNvSpPr txBox="1"/>
          <p:nvPr/>
        </p:nvSpPr>
        <p:spPr>
          <a:xfrm>
            <a:off x="609600" y="1187229"/>
            <a:ext cx="4404360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SPM </a:t>
            </a:r>
            <a:r>
              <a:rPr lang="en-US" dirty="0" err="1"/>
              <a:t>v.s</a:t>
            </a:r>
            <a:r>
              <a:rPr lang="en-US" dirty="0"/>
              <a:t>. ECM</a:t>
            </a:r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Individual electrode</a:t>
            </a:r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Li-ion concentration</a:t>
            </a:r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Surface concentration</a:t>
            </a:r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Ageing</a:t>
            </a:r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Buler-volmer</a:t>
            </a:r>
            <a:r>
              <a:rPr lang="en-US" dirty="0"/>
              <a:t> kinetics</a:t>
            </a:r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SOC-independent parameters</a:t>
            </a:r>
          </a:p>
        </p:txBody>
      </p:sp>
      <p:pic>
        <p:nvPicPr>
          <p:cNvPr id="47" name="Picture 46" descr="A diagram of electrostatic&#10;&#10;Description automatically generated">
            <a:extLst>
              <a:ext uri="{FF2B5EF4-FFF2-40B4-BE49-F238E27FC236}">
                <a16:creationId xmlns:a16="http://schemas.microsoft.com/office/drawing/2014/main" id="{2295F74E-0368-567D-A6DB-98BF347808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60" y="2352726"/>
            <a:ext cx="5272663" cy="3212255"/>
          </a:xfrm>
          <a:prstGeom prst="rect">
            <a:avLst/>
          </a:prstGeom>
        </p:spPr>
      </p:pic>
      <p:pic>
        <p:nvPicPr>
          <p:cNvPr id="49" name="Picture 48" descr="A yellow and red circles&#10;&#10;AI-generated content may be incorrect.">
            <a:extLst>
              <a:ext uri="{FF2B5EF4-FFF2-40B4-BE49-F238E27FC236}">
                <a16:creationId xmlns:a16="http://schemas.microsoft.com/office/drawing/2014/main" id="{5367EF21-C9E7-89C8-9648-CD17E8DB8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r="7493" b="31471"/>
          <a:stretch/>
        </p:blipFill>
        <p:spPr>
          <a:xfrm>
            <a:off x="5783726" y="2606968"/>
            <a:ext cx="5226796" cy="2482986"/>
          </a:xfrm>
          <a:prstGeom prst="rect">
            <a:avLst/>
          </a:prstGeom>
        </p:spPr>
      </p:pic>
      <p:pic>
        <p:nvPicPr>
          <p:cNvPr id="51" name="Picture 50" descr="A red and yellow circles&#10;&#10;AI-generated content may be incorrect.">
            <a:extLst>
              <a:ext uri="{FF2B5EF4-FFF2-40B4-BE49-F238E27FC236}">
                <a16:creationId xmlns:a16="http://schemas.microsoft.com/office/drawing/2014/main" id="{5B88F2DD-9187-6039-BEC9-01FE588D8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9" t="77013" r="7809"/>
          <a:stretch/>
        </p:blipFill>
        <p:spPr>
          <a:xfrm>
            <a:off x="6469830" y="1187229"/>
            <a:ext cx="4022910" cy="14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2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32AC-B344-648C-AC81-1BB0992E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Lecture 7 Recap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A95AE8-E0DF-6D6D-B5C3-C93C1641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A05B47FA-1906-BDF9-C725-B6CBFC051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32" y="1951082"/>
            <a:ext cx="8609162" cy="39398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F2B27-422E-6320-E011-F2D2FD8B8923}"/>
              </a:ext>
            </a:extLst>
          </p:cNvPr>
          <p:cNvSpPr txBox="1"/>
          <p:nvPr/>
        </p:nvSpPr>
        <p:spPr>
          <a:xfrm>
            <a:off x="609600" y="1187229"/>
            <a:ext cx="3649980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Four stoichiometry parameters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Physical meaning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Why does </a:t>
            </a:r>
            <a:r>
              <a:rPr lang="en-US" i="1" dirty="0" err="1"/>
              <a:t>c_s</a:t>
            </a:r>
            <a:r>
              <a:rPr lang="en-US" i="1" dirty="0"/>
              <a:t>(r=R) often go beyond the limits?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2C charge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C7098-EA13-EC97-4D18-3EE3524BB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8653-553C-8376-F5E7-5E16A6B1C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Lecture 7 Recap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02A4C-5C2C-CD80-95BF-D04BB261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674B4-F4FD-1093-4F55-84C4BF8DE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0732" y="1951082"/>
            <a:ext cx="8609162" cy="3939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801161-D53D-823D-3954-2F6DCCFA0B8E}"/>
              </a:ext>
            </a:extLst>
          </p:cNvPr>
          <p:cNvSpPr txBox="1"/>
          <p:nvPr/>
        </p:nvSpPr>
        <p:spPr>
          <a:xfrm>
            <a:off x="609600" y="1187229"/>
            <a:ext cx="3649980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Four stoichiometry parameters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Physical meaning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Why does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c_s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(r=R) often go beyond the limits?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4C charge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Concentration gradient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Overpotential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Relaxation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465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DE34C-E808-1019-FFEB-4885FEFA7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473D-3034-C819-1742-2876341D4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Lecture 7 Recap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F67AA-7E59-D208-18D4-A61FDA8F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202B8-AE0A-C292-2925-86833BA51533}"/>
              </a:ext>
            </a:extLst>
          </p:cNvPr>
          <p:cNvSpPr txBox="1"/>
          <p:nvPr/>
        </p:nvSpPr>
        <p:spPr>
          <a:xfrm>
            <a:off x="609600" y="1187229"/>
            <a:ext cx="3649980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Four stoichiometry parameters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Physical meaning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Why does </a:t>
            </a:r>
            <a:r>
              <a:rPr lang="en-US" i="1" dirty="0" err="1"/>
              <a:t>c_s</a:t>
            </a:r>
            <a:r>
              <a:rPr lang="en-US" i="1" dirty="0"/>
              <a:t>(r=R) often go beyond the limits?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4C charge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Concentration gradient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Overpotential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Relaxation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A red and yellow circles&#10;&#10;AI-generated content may be incorrect.">
            <a:extLst>
              <a:ext uri="{FF2B5EF4-FFF2-40B4-BE49-F238E27FC236}">
                <a16:creationId xmlns:a16="http://schemas.microsoft.com/office/drawing/2014/main" id="{B6D8A925-CB77-8504-DD3D-AE5F01027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0"/>
          <a:stretch/>
        </p:blipFill>
        <p:spPr>
          <a:xfrm>
            <a:off x="3773077" y="2087880"/>
            <a:ext cx="8311798" cy="3307081"/>
          </a:xfrm>
          <a:prstGeom prst="rect">
            <a:avLst/>
          </a:prstGeom>
        </p:spPr>
      </p:pic>
      <p:pic>
        <p:nvPicPr>
          <p:cNvPr id="15" name="Picture 14" descr="A red and yellow circles&#10;&#10;AI-generated content may be incorrect.">
            <a:extLst>
              <a:ext uri="{FF2B5EF4-FFF2-40B4-BE49-F238E27FC236}">
                <a16:creationId xmlns:a16="http://schemas.microsoft.com/office/drawing/2014/main" id="{C74029E1-58BA-F746-9EC3-454867F6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9" t="77013" r="7809"/>
          <a:stretch/>
        </p:blipFill>
        <p:spPr>
          <a:xfrm>
            <a:off x="6393630" y="1288201"/>
            <a:ext cx="3238331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26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7EA3A-A07B-1B00-987E-11553317D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3F8BA1-94FA-DA24-AA01-D8C8A5CCB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22" y="91208"/>
            <a:ext cx="10972801" cy="71126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Outline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9F71E-6CFC-0022-252D-C7DE5BC444E7}"/>
              </a:ext>
            </a:extLst>
          </p:cNvPr>
          <p:cNvSpPr txBox="1"/>
          <p:nvPr/>
        </p:nvSpPr>
        <p:spPr>
          <a:xfrm>
            <a:off x="458688" y="975524"/>
            <a:ext cx="11347667" cy="5310581"/>
          </a:xfrm>
          <a:prstGeom prst="rect">
            <a:avLst/>
          </a:prstGeom>
          <a:noFill/>
        </p:spPr>
        <p:txBody>
          <a:bodyPr wrap="square" lIns="91464" tIns="45732" rIns="91464" bIns="45732" anchor="t">
            <a:spAutoFit/>
          </a:bodyPr>
          <a:lstStyle/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Overview of physics-based modelling</a:t>
            </a:r>
            <a:endParaRPr lang="en-US" sz="2401" dirty="0">
              <a:solidFill>
                <a:schemeClr val="bg1">
                  <a:lumMod val="75000"/>
                </a:schemeClr>
              </a:solidFill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>
                <a:solidFill>
                  <a:schemeClr val="bg1">
                    <a:lumMod val="75000"/>
                  </a:schemeClr>
                </a:solidFill>
              </a:rPr>
              <a:t>Working principles of electrochemical cells</a:t>
            </a: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ea typeface="宋体"/>
              </a:rPr>
              <a:t>Survey of commercial/open-source tools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ea typeface="宋体"/>
              </a:rPr>
              <a:t>Challenges of physics-based models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ea typeface="宋体"/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>
                <a:solidFill>
                  <a:schemeClr val="bg1">
                    <a:lumMod val="75000"/>
                  </a:schemeClr>
                </a:solidFill>
              </a:rPr>
              <a:t>Single </a:t>
            </a: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particle</a:t>
            </a:r>
            <a:r>
              <a:rPr lang="zh-CN" altLang="en-US" sz="240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model (SPM)</a:t>
            </a: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cs typeface="Calibri"/>
              </a:rPr>
              <a:t>Solid-state diffusion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Ion exchange kinetics</a:t>
            </a: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cs typeface="Calibri"/>
              </a:rPr>
              <a:t>Ageing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/>
              <a:t>Reduced order modelling</a:t>
            </a:r>
            <a:endParaRPr lang="en-US" altLang="zh-CN" sz="2401" dirty="0"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/>
              <a:t>Numerical methods</a:t>
            </a:r>
            <a:endParaRPr lang="en-US" altLang="zh-CN" sz="2401" dirty="0"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cs typeface="Calibri"/>
              </a:rPr>
              <a:t>Single bucket model</a:t>
            </a:r>
            <a:endParaRPr lang="en-US" altLang="zh-CN" sz="240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0128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2339A-4195-104E-4F47-28F16165B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497B-426A-B3A1-0D5B-C8104BAB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B5825-1E38-A5B4-CBB3-A9375AEF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D486D5E7-4994-058B-C16B-330599087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862861"/>
            <a:ext cx="5270271" cy="3320494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E7E8784-500F-EFD4-40C6-D32CD940F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47" y="1186127"/>
            <a:ext cx="7465204" cy="2932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8D0FF5-EA92-F562-475B-068A2AF27F65}"/>
              </a:ext>
            </a:extLst>
          </p:cNvPr>
          <p:cNvSpPr txBox="1"/>
          <p:nvPr/>
        </p:nvSpPr>
        <p:spPr>
          <a:xfrm>
            <a:off x="5525938" y="4832683"/>
            <a:ext cx="42477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Example</a:t>
            </a:r>
            <a:r>
              <a:rPr lang="en-GB" altLang="zh-CN" dirty="0">
                <a:solidFill>
                  <a:schemeClr val="accent1"/>
                </a:solidFill>
              </a:rPr>
              <a:t>: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GB" altLang="zh-CN" dirty="0">
                <a:solidFill>
                  <a:schemeClr val="accent1"/>
                </a:solidFill>
              </a:rPr>
              <a:t>hat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GB" altLang="zh-CN" dirty="0">
                <a:solidFill>
                  <a:schemeClr val="accent1"/>
                </a:solidFill>
              </a:rPr>
              <a:t>basis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GB" altLang="zh-CN" dirty="0">
                <a:solidFill>
                  <a:schemeClr val="accent1"/>
                </a:solidFill>
              </a:rPr>
              <a:t>function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GB" altLang="zh-CN" dirty="0">
                <a:solidFill>
                  <a:schemeClr val="accent1"/>
                </a:solidFill>
              </a:rPr>
              <a:t>and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adaptive meshing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93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2875AD73-141B-C25A-FFE6-FDEB93797954}"/>
              </a:ext>
            </a:extLst>
          </p:cNvPr>
          <p:cNvSpPr txBox="1">
            <a:spLocks/>
          </p:cNvSpPr>
          <p:nvPr/>
        </p:nvSpPr>
        <p:spPr>
          <a:xfrm>
            <a:off x="9219213" y="247379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49E8B95-53FA-A521-6B8D-434BEFFBF191}"/>
              </a:ext>
            </a:extLst>
          </p:cNvPr>
          <p:cNvSpPr txBox="1">
            <a:spLocks/>
          </p:cNvSpPr>
          <p:nvPr/>
        </p:nvSpPr>
        <p:spPr>
          <a:xfrm>
            <a:off x="647542" y="92078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P</a:t>
            </a:r>
            <a:r>
              <a:rPr lang="en-GB" altLang="zh-CN" dirty="0" err="1"/>
              <a:t>hysics</a:t>
            </a:r>
            <a:r>
              <a:rPr lang="en-GB" altLang="zh-CN" dirty="0"/>
              <a:t>-based </a:t>
            </a:r>
            <a:r>
              <a:rPr lang="en-US" altLang="zh-CN" dirty="0"/>
              <a:t>modelling:</a:t>
            </a:r>
            <a:r>
              <a:rPr lang="zh-CN" altLang="en-US" dirty="0"/>
              <a:t> </a:t>
            </a:r>
            <a:r>
              <a:rPr lang="en-GB" altLang="zh-CN" dirty="0"/>
              <a:t>broad area of research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BBFF19-D641-F02D-E406-4E9CFB51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" name="Picture 17" descr="A diagram of a cell phone&#10;&#10;Description automatically generated">
            <a:extLst>
              <a:ext uri="{FF2B5EF4-FFF2-40B4-BE49-F238E27FC236}">
                <a16:creationId xmlns:a16="http://schemas.microsoft.com/office/drawing/2014/main" id="{153EA6DA-85C1-0282-E9D8-5453EA13F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3" y="803336"/>
            <a:ext cx="10402894" cy="525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3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A942-6933-6A0E-E838-87F3738A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4D838-8F16-8B42-0E10-3CC6B2DA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 descr="A graph of colorful lines&#10;&#10;Description automatically generated">
            <a:extLst>
              <a:ext uri="{FF2B5EF4-FFF2-40B4-BE49-F238E27FC236}">
                <a16:creationId xmlns:a16="http://schemas.microsoft.com/office/drawing/2014/main" id="{D5E2E0BD-E659-4E8E-6FDA-B2BE00FDD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" b="5312"/>
          <a:stretch/>
        </p:blipFill>
        <p:spPr>
          <a:xfrm>
            <a:off x="7796842" y="1319030"/>
            <a:ext cx="3648974" cy="2797901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E5634D9-6BD5-1B00-E88B-860BA2A78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b="9386"/>
          <a:stretch/>
        </p:blipFill>
        <p:spPr>
          <a:xfrm>
            <a:off x="750498" y="3671398"/>
            <a:ext cx="6770299" cy="2624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D7DE4-ACF7-1814-85C2-E5D7D76BF32B}"/>
              </a:ext>
            </a:extLst>
          </p:cNvPr>
          <p:cNvSpPr txBox="1"/>
          <p:nvPr/>
        </p:nvSpPr>
        <p:spPr>
          <a:xfrm>
            <a:off x="2186227" y="2928566"/>
            <a:ext cx="4343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E.g. Fourier basis functions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884C9-6A16-AFCE-B4D1-F11F1AAC53B2}"/>
              </a:ext>
            </a:extLst>
          </p:cNvPr>
          <p:cNvSpPr txBox="1"/>
          <p:nvPr/>
        </p:nvSpPr>
        <p:spPr>
          <a:xfrm>
            <a:off x="7695630" y="630179"/>
            <a:ext cx="4343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E.g. </a:t>
            </a:r>
            <a:r>
              <a:rPr lang="en-US" altLang="zh-CN" dirty="0" err="1">
                <a:solidFill>
                  <a:schemeClr val="accent1"/>
                </a:solidFill>
              </a:rPr>
              <a:t>Lagrangian</a:t>
            </a:r>
            <a:r>
              <a:rPr lang="en-US" altLang="zh-CN" dirty="0">
                <a:solidFill>
                  <a:schemeClr val="accent1"/>
                </a:solidFill>
              </a:rPr>
              <a:t> basis functions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11649-777A-5729-D1A1-F05737B4F8C0}"/>
              </a:ext>
            </a:extLst>
          </p:cNvPr>
          <p:cNvSpPr txBox="1"/>
          <p:nvPr/>
        </p:nvSpPr>
        <p:spPr>
          <a:xfrm>
            <a:off x="746184" y="1176325"/>
            <a:ext cx="43439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Spectral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Finite </a:t>
            </a:r>
            <a:r>
              <a:rPr lang="en-US" altLang="zh-CN" dirty="0"/>
              <a:t>element method (FEM)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Finite volume method (FVM)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239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31A7-4F2A-86A7-7E40-8709FEF2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methods: Finite difference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4CD0-8C03-91EB-0AD4-5C296D1A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C53CC1C-F6E2-9F51-1D21-CC4B8B637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050200"/>
            <a:ext cx="7024226" cy="5169684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032ED9DF-F532-7B76-B07C-C581FE960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283"/>
          <a:stretch/>
        </p:blipFill>
        <p:spPr>
          <a:xfrm>
            <a:off x="7879179" y="2934335"/>
            <a:ext cx="3581900" cy="3286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318364-86C2-1CC8-163D-C4C4F2438994}"/>
              </a:ext>
            </a:extLst>
          </p:cNvPr>
          <p:cNvSpPr txBox="1"/>
          <p:nvPr/>
        </p:nvSpPr>
        <p:spPr>
          <a:xfrm>
            <a:off x="7975289" y="1632283"/>
            <a:ext cx="4247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chemeClr val="accent1"/>
                </a:solidFill>
              </a:rPr>
              <a:t>Some people regard these methods as reduced order modelling (ROM). Why?</a:t>
            </a:r>
            <a:endParaRPr lang="en-GB" dirty="0"/>
          </a:p>
        </p:txBody>
      </p:sp>
      <p:pic>
        <p:nvPicPr>
          <p:cNvPr id="10" name="Picture 9" descr="A black background with white text and numbers&#10;&#10;Description automatically generated">
            <a:extLst>
              <a:ext uri="{FF2B5EF4-FFF2-40B4-BE49-F238E27FC236}">
                <a16:creationId xmlns:a16="http://schemas.microsoft.com/office/drawing/2014/main" id="{6F90FBCC-1DCA-DB57-58EF-D663E0150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88" y="4509975"/>
            <a:ext cx="1811784" cy="1055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86A930-9003-7F2F-9987-44C3D01E53D7}"/>
              </a:ext>
            </a:extLst>
          </p:cNvPr>
          <p:cNvSpPr txBox="1"/>
          <p:nvPr/>
        </p:nvSpPr>
        <p:spPr>
          <a:xfrm>
            <a:off x="9302680" y="5758219"/>
            <a:ext cx="7988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000" b="1" dirty="0">
                <a:solidFill>
                  <a:schemeClr val="accent1"/>
                </a:solidFill>
              </a:rPr>
              <a:t>r</a:t>
            </a:r>
            <a:endParaRPr lang="en-GB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C5D77-8A8A-1769-39C5-22A7D8ABAFDC}"/>
              </a:ext>
            </a:extLst>
          </p:cNvPr>
          <p:cNvSpPr txBox="1"/>
          <p:nvPr/>
        </p:nvSpPr>
        <p:spPr>
          <a:xfrm>
            <a:off x="7546234" y="3129367"/>
            <a:ext cx="42477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000" b="1" dirty="0">
                <a:solidFill>
                  <a:schemeClr val="accent1"/>
                </a:solidFill>
              </a:rPr>
              <a:t>c</a:t>
            </a:r>
            <a:endParaRPr lang="en-GB" sz="3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9E3E7-41D9-D660-7FA4-C096C9A84E17}"/>
              </a:ext>
            </a:extLst>
          </p:cNvPr>
          <p:cNvSpPr txBox="1"/>
          <p:nvPr/>
        </p:nvSpPr>
        <p:spPr>
          <a:xfrm>
            <a:off x="10234800" y="3272391"/>
            <a:ext cx="42477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000" i="1" dirty="0">
                <a:solidFill>
                  <a:schemeClr val="accent1"/>
                </a:solidFill>
              </a:rPr>
              <a:t>c(</a:t>
            </a:r>
            <a:r>
              <a:rPr lang="en-GB" altLang="zh-CN" sz="3000" i="1" dirty="0" err="1">
                <a:solidFill>
                  <a:schemeClr val="accent1"/>
                </a:solidFill>
              </a:rPr>
              <a:t>r,t</a:t>
            </a:r>
            <a:r>
              <a:rPr lang="en-GB" altLang="zh-CN" sz="3000" i="1" dirty="0">
                <a:solidFill>
                  <a:schemeClr val="accent1"/>
                </a:solidFill>
              </a:rPr>
              <a:t>)</a:t>
            </a:r>
            <a:endParaRPr lang="en-GB" sz="3000" i="1" dirty="0"/>
          </a:p>
        </p:txBody>
      </p:sp>
    </p:spTree>
    <p:extLst>
      <p:ext uri="{BB962C8B-B14F-4D97-AF65-F5344CB8AC3E}">
        <p14:creationId xmlns:p14="http://schemas.microsoft.com/office/powerpoint/2010/main" val="4005980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C47C1-7294-490C-80FD-10DA4922F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366E-E31B-99CC-A9F0-186A3B38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Reduced order modelling (ROM)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1DE6F-5BBF-E3E4-0BE0-3AD4781B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9970A-7913-B996-2379-8F49F0E92F18}"/>
              </a:ext>
            </a:extLst>
          </p:cNvPr>
          <p:cNvSpPr txBox="1"/>
          <p:nvPr/>
        </p:nvSpPr>
        <p:spPr>
          <a:xfrm>
            <a:off x="795787" y="1523186"/>
            <a:ext cx="6094562" cy="29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350"/>
              </a:lnSpc>
              <a:spcBef>
                <a:spcPts val="750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>two-state single bucket model</a:t>
            </a:r>
          </a:p>
        </p:txBody>
      </p:sp>
      <p:pic>
        <p:nvPicPr>
          <p:cNvPr id="13" name="Picture 1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83C5ECE4-58A4-975D-D11F-C6A0A2A4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39266"/>
            <a:ext cx="5593565" cy="133361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64CF9CF-3886-50B6-5B64-AD8800CC936C}"/>
              </a:ext>
            </a:extLst>
          </p:cNvPr>
          <p:cNvGrpSpPr/>
          <p:nvPr/>
        </p:nvGrpSpPr>
        <p:grpSpPr>
          <a:xfrm>
            <a:off x="647700" y="2277373"/>
            <a:ext cx="4899085" cy="2079705"/>
            <a:chOff x="943793" y="2253960"/>
            <a:chExt cx="5072413" cy="2114550"/>
          </a:xfrm>
        </p:grpSpPr>
        <p:pic>
          <p:nvPicPr>
            <p:cNvPr id="16" name="Picture 15" descr="A bucket of water with a pot and a hose&#10;&#10;Description automatically generated">
              <a:extLst>
                <a:ext uri="{FF2B5EF4-FFF2-40B4-BE49-F238E27FC236}">
                  <a16:creationId xmlns:a16="http://schemas.microsoft.com/office/drawing/2014/main" id="{53D861C9-0ADD-CC9E-1043-C278D26E1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93" y="2253960"/>
              <a:ext cx="1917973" cy="2091689"/>
            </a:xfrm>
            <a:prstGeom prst="rect">
              <a:avLst/>
            </a:prstGeom>
          </p:spPr>
        </p:pic>
        <p:pic>
          <p:nvPicPr>
            <p:cNvPr id="18" name="Picture 17" descr="A silver bucket with a handle&#10;&#10;Description automatically generated">
              <a:extLst>
                <a:ext uri="{FF2B5EF4-FFF2-40B4-BE49-F238E27FC236}">
                  <a16:creationId xmlns:a16="http://schemas.microsoft.com/office/drawing/2014/main" id="{7564B485-9FF8-F257-435A-FC680E18E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06" y="2253960"/>
              <a:ext cx="1600200" cy="2114550"/>
            </a:xfrm>
            <a:prstGeom prst="rect">
              <a:avLst/>
            </a:prstGeom>
          </p:spPr>
        </p:pic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2B24AD4B-9FF7-39FD-001D-2F645B901B3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7934" y="2357656"/>
              <a:ext cx="2278173" cy="256148"/>
            </a:xfrm>
            <a:prstGeom prst="curvedConnector3">
              <a:avLst>
                <a:gd name="adj1" fmla="val 43941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D804BC-04AD-DA8C-76E3-4749B8FAD9FD}"/>
              </a:ext>
            </a:extLst>
          </p:cNvPr>
          <p:cNvSpPr txBox="1"/>
          <p:nvPr/>
        </p:nvSpPr>
        <p:spPr>
          <a:xfrm>
            <a:off x="3078526" y="2470715"/>
            <a:ext cx="42477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000" b="1" dirty="0">
                <a:solidFill>
                  <a:schemeClr val="accent1"/>
                </a:solidFill>
              </a:rPr>
              <a:t>Li+</a:t>
            </a:r>
            <a:endParaRPr lang="en-GB" sz="3000" b="1" dirty="0"/>
          </a:p>
        </p:txBody>
      </p:sp>
      <p:pic>
        <p:nvPicPr>
          <p:cNvPr id="30" name="Picture 29" descr="A graph on a black background&#10;&#10;Description automatically generated">
            <a:extLst>
              <a:ext uri="{FF2B5EF4-FFF2-40B4-BE49-F238E27FC236}">
                <a16:creationId xmlns:a16="http://schemas.microsoft.com/office/drawing/2014/main" id="{3B20B53E-9FBA-7327-B5D5-B8D056ABC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81"/>
          <a:stretch/>
        </p:blipFill>
        <p:spPr>
          <a:xfrm>
            <a:off x="5921858" y="1151134"/>
            <a:ext cx="6081249" cy="3050666"/>
          </a:xfrm>
          <a:prstGeom prst="rect">
            <a:avLst/>
          </a:prstGeom>
        </p:spPr>
      </p:pic>
      <p:pic>
        <p:nvPicPr>
          <p:cNvPr id="31" name="Picture 30" descr="A graph on a black background&#10;&#10;Description automatically generated">
            <a:extLst>
              <a:ext uri="{FF2B5EF4-FFF2-40B4-BE49-F238E27FC236}">
                <a16:creationId xmlns:a16="http://schemas.microsoft.com/office/drawing/2014/main" id="{5378E672-DF29-2420-A87A-5DBBAA4EA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2" t="68079" r="38443" b="-82575"/>
          <a:stretch/>
        </p:blipFill>
        <p:spPr>
          <a:xfrm>
            <a:off x="2042792" y="4201799"/>
            <a:ext cx="2373214" cy="7466224"/>
          </a:xfrm>
          <a:prstGeom prst="rect">
            <a:avLst/>
          </a:prstGeom>
        </p:spPr>
      </p:pic>
      <p:sp>
        <p:nvSpPr>
          <p:cNvPr id="19456" name="TextBox 19455">
            <a:extLst>
              <a:ext uri="{FF2B5EF4-FFF2-40B4-BE49-F238E27FC236}">
                <a16:creationId xmlns:a16="http://schemas.microsoft.com/office/drawing/2014/main" id="{AB12090E-6E06-3A8C-57DF-042718CA6D09}"/>
              </a:ext>
            </a:extLst>
          </p:cNvPr>
          <p:cNvSpPr txBox="1"/>
          <p:nvPr/>
        </p:nvSpPr>
        <p:spPr>
          <a:xfrm>
            <a:off x="954631" y="4414437"/>
            <a:ext cx="42477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000" b="1" dirty="0">
                <a:solidFill>
                  <a:schemeClr val="accent1"/>
                </a:solidFill>
              </a:rPr>
              <a:t>anode</a:t>
            </a:r>
            <a:endParaRPr lang="en-GB" sz="3000" b="1" dirty="0"/>
          </a:p>
        </p:txBody>
      </p:sp>
      <p:sp>
        <p:nvSpPr>
          <p:cNvPr id="19457" name="TextBox 19456">
            <a:extLst>
              <a:ext uri="{FF2B5EF4-FFF2-40B4-BE49-F238E27FC236}">
                <a16:creationId xmlns:a16="http://schemas.microsoft.com/office/drawing/2014/main" id="{53630889-917A-025D-04EF-C74A9B86F2EB}"/>
              </a:ext>
            </a:extLst>
          </p:cNvPr>
          <p:cNvSpPr txBox="1"/>
          <p:nvPr/>
        </p:nvSpPr>
        <p:spPr>
          <a:xfrm>
            <a:off x="4433773" y="4437298"/>
            <a:ext cx="42477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000" b="1" dirty="0">
                <a:solidFill>
                  <a:schemeClr val="accent1"/>
                </a:solidFill>
              </a:rPr>
              <a:t>cathode</a:t>
            </a:r>
            <a:endParaRPr lang="en-GB" sz="3000" b="1" dirty="0"/>
          </a:p>
        </p:txBody>
      </p:sp>
    </p:spTree>
    <p:extLst>
      <p:ext uri="{BB962C8B-B14F-4D97-AF65-F5344CB8AC3E}">
        <p14:creationId xmlns:p14="http://schemas.microsoft.com/office/powerpoint/2010/main" val="2376673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0BDE8-9CD0-B522-7FB2-EBC06AEE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4B5C-44E0-EC36-80B1-AF9D29B5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Reduced order </a:t>
            </a:r>
            <a:r>
              <a:rPr lang="en-GB" dirty="0" err="1"/>
              <a:t>modellin</a:t>
            </a:r>
            <a:r>
              <a:rPr lang="en-GB" dirty="0"/>
              <a:t>: single bucket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D46B33-1486-E329-69A1-383F7997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2695F31-1CC7-53C4-02F2-2827A8041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3" y="1415870"/>
            <a:ext cx="7148179" cy="24995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85D5DFC-0A76-065F-C5DD-F349EB85A12B}"/>
              </a:ext>
            </a:extLst>
          </p:cNvPr>
          <p:cNvGrpSpPr/>
          <p:nvPr/>
        </p:nvGrpSpPr>
        <p:grpSpPr>
          <a:xfrm>
            <a:off x="6211738" y="3976777"/>
            <a:ext cx="4899085" cy="2079705"/>
            <a:chOff x="943793" y="2253960"/>
            <a:chExt cx="5072413" cy="2114550"/>
          </a:xfrm>
        </p:grpSpPr>
        <p:pic>
          <p:nvPicPr>
            <p:cNvPr id="8" name="Picture 7" descr="A bucket of water with a pot and a hose&#10;&#10;Description automatically generated">
              <a:extLst>
                <a:ext uri="{FF2B5EF4-FFF2-40B4-BE49-F238E27FC236}">
                  <a16:creationId xmlns:a16="http://schemas.microsoft.com/office/drawing/2014/main" id="{626D8977-EA97-0ED5-1C90-81ECC50C5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93" y="2253960"/>
              <a:ext cx="1917973" cy="2091689"/>
            </a:xfrm>
            <a:prstGeom prst="rect">
              <a:avLst/>
            </a:prstGeom>
          </p:spPr>
        </p:pic>
        <p:pic>
          <p:nvPicPr>
            <p:cNvPr id="10" name="Picture 9" descr="A silver bucket with a handle&#10;&#10;Description automatically generated">
              <a:extLst>
                <a:ext uri="{FF2B5EF4-FFF2-40B4-BE49-F238E27FC236}">
                  <a16:creationId xmlns:a16="http://schemas.microsoft.com/office/drawing/2014/main" id="{E909708D-0E12-6614-B2F2-8095E359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06" y="2253960"/>
              <a:ext cx="1600200" cy="2114550"/>
            </a:xfrm>
            <a:prstGeom prst="rect">
              <a:avLst/>
            </a:prstGeom>
          </p:spPr>
        </p:pic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860A0A50-EE1B-50F3-F04A-D3587049FD5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7934" y="2357656"/>
              <a:ext cx="2278173" cy="256148"/>
            </a:xfrm>
            <a:prstGeom prst="curvedConnector3">
              <a:avLst>
                <a:gd name="adj1" fmla="val 43941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8847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6C183-9B5A-CD1A-01F0-A007A8459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C469-AB1A-3578-65DF-7679CE9E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Reduced order </a:t>
            </a:r>
            <a:r>
              <a:rPr lang="en-GB" dirty="0" err="1"/>
              <a:t>modellin</a:t>
            </a:r>
            <a:r>
              <a:rPr lang="en-GB" dirty="0"/>
              <a:t>: single bucket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E9E8C-6C3C-D70C-1B51-EF691214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5D429-CF79-4570-E248-B818256F2585}"/>
              </a:ext>
            </a:extLst>
          </p:cNvPr>
          <p:cNvSpPr txBox="1"/>
          <p:nvPr/>
        </p:nvSpPr>
        <p:spPr>
          <a:xfrm>
            <a:off x="7498510" y="1701244"/>
            <a:ext cx="39314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Time Evolution of the Average Concentration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D5FA6F-BEBD-D6A1-A6F6-5C978924847C}"/>
              </a:ext>
            </a:extLst>
          </p:cNvPr>
          <p:cNvGrpSpPr/>
          <p:nvPr/>
        </p:nvGrpSpPr>
        <p:grpSpPr>
          <a:xfrm>
            <a:off x="6211738" y="3976777"/>
            <a:ext cx="4899085" cy="2079705"/>
            <a:chOff x="943793" y="2253960"/>
            <a:chExt cx="5072413" cy="2114550"/>
          </a:xfrm>
        </p:grpSpPr>
        <p:pic>
          <p:nvPicPr>
            <p:cNvPr id="12" name="Picture 11" descr="A bucket of water with a pot and a hose&#10;&#10;Description automatically generated">
              <a:extLst>
                <a:ext uri="{FF2B5EF4-FFF2-40B4-BE49-F238E27FC236}">
                  <a16:creationId xmlns:a16="http://schemas.microsoft.com/office/drawing/2014/main" id="{862B75D7-A656-14C7-D5AA-9ED124F1E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93" y="2253960"/>
              <a:ext cx="1917973" cy="2091689"/>
            </a:xfrm>
            <a:prstGeom prst="rect">
              <a:avLst/>
            </a:prstGeom>
          </p:spPr>
        </p:pic>
        <p:pic>
          <p:nvPicPr>
            <p:cNvPr id="13" name="Picture 12" descr="A silver bucket with a handle&#10;&#10;Description automatically generated">
              <a:extLst>
                <a:ext uri="{FF2B5EF4-FFF2-40B4-BE49-F238E27FC236}">
                  <a16:creationId xmlns:a16="http://schemas.microsoft.com/office/drawing/2014/main" id="{72EAA11C-6595-A360-0FFB-C105FB4D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06" y="2253960"/>
              <a:ext cx="1600200" cy="2114550"/>
            </a:xfrm>
            <a:prstGeom prst="rect">
              <a:avLst/>
            </a:prstGeom>
          </p:spPr>
        </p:pic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E98514C0-35D8-C0E7-45F4-6356510FF0A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7934" y="2357656"/>
              <a:ext cx="2278173" cy="256148"/>
            </a:xfrm>
            <a:prstGeom prst="curvedConnector3">
              <a:avLst>
                <a:gd name="adj1" fmla="val 43941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2B3CCAB-FB44-8FAC-992B-13305721A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2" y="1440636"/>
            <a:ext cx="5791702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2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81F1C-996B-1EEC-E799-C015B6ABC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5403-93C5-BE83-CC81-B3A9332D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Reduced order </a:t>
            </a:r>
            <a:r>
              <a:rPr lang="en-GB" dirty="0" err="1"/>
              <a:t>modellin</a:t>
            </a:r>
            <a:r>
              <a:rPr lang="en-GB" dirty="0"/>
              <a:t>: single bucket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E0A99-107D-864C-0909-0F7D48AD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7EEE4-7E2C-6CA5-4FCF-03EB37C2CC9A}"/>
              </a:ext>
            </a:extLst>
          </p:cNvPr>
          <p:cNvSpPr txBox="1"/>
          <p:nvPr/>
        </p:nvSpPr>
        <p:spPr>
          <a:xfrm>
            <a:off x="6644497" y="1617842"/>
            <a:ext cx="4937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Evaluating the Integral and Using Boundary Conditions</a:t>
            </a:r>
            <a:endParaRPr lang="en-GB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4A83BA-9DB8-34F6-20D6-26BC8F66DF2B}"/>
              </a:ext>
            </a:extLst>
          </p:cNvPr>
          <p:cNvGrpSpPr/>
          <p:nvPr/>
        </p:nvGrpSpPr>
        <p:grpSpPr>
          <a:xfrm>
            <a:off x="6211738" y="3976777"/>
            <a:ext cx="4899085" cy="2079705"/>
            <a:chOff x="943793" y="2253960"/>
            <a:chExt cx="5072413" cy="2114550"/>
          </a:xfrm>
        </p:grpSpPr>
        <p:pic>
          <p:nvPicPr>
            <p:cNvPr id="6" name="Picture 5" descr="A bucket of water with a pot and a hose&#10;&#10;Description automatically generated">
              <a:extLst>
                <a:ext uri="{FF2B5EF4-FFF2-40B4-BE49-F238E27FC236}">
                  <a16:creationId xmlns:a16="http://schemas.microsoft.com/office/drawing/2014/main" id="{11161BC4-528F-9090-4CCF-E76D1D1B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93" y="2253960"/>
              <a:ext cx="1917973" cy="2091689"/>
            </a:xfrm>
            <a:prstGeom prst="rect">
              <a:avLst/>
            </a:prstGeom>
          </p:spPr>
        </p:pic>
        <p:pic>
          <p:nvPicPr>
            <p:cNvPr id="7" name="Picture 6" descr="A silver bucket with a handle&#10;&#10;Description automatically generated">
              <a:extLst>
                <a:ext uri="{FF2B5EF4-FFF2-40B4-BE49-F238E27FC236}">
                  <a16:creationId xmlns:a16="http://schemas.microsoft.com/office/drawing/2014/main" id="{295FE6D7-6187-53B2-FEC6-697C0C15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06" y="2253960"/>
              <a:ext cx="1600200" cy="2114550"/>
            </a:xfrm>
            <a:prstGeom prst="rect">
              <a:avLst/>
            </a:prstGeom>
          </p:spPr>
        </p:pic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8C9BA599-55D7-715B-314C-DE9F76B05AF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7934" y="2357656"/>
              <a:ext cx="2278173" cy="256148"/>
            </a:xfrm>
            <a:prstGeom prst="curvedConnector3">
              <a:avLst>
                <a:gd name="adj1" fmla="val 43941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A57FFB-0FCB-821A-1A8B-DAFA9C563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325415"/>
            <a:ext cx="5271885" cy="468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6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9325-1D31-18E1-9A24-56E15B30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721AE8-93D8-0785-5FC4-7ACAC837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22" y="91208"/>
            <a:ext cx="10972801" cy="71126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Outline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7F2AD-24E2-4F07-E63F-3F4E8AC2187F}"/>
              </a:ext>
            </a:extLst>
          </p:cNvPr>
          <p:cNvSpPr txBox="1"/>
          <p:nvPr/>
        </p:nvSpPr>
        <p:spPr>
          <a:xfrm>
            <a:off x="458688" y="975524"/>
            <a:ext cx="11347667" cy="2555211"/>
          </a:xfrm>
          <a:prstGeom prst="rect">
            <a:avLst/>
          </a:prstGeom>
          <a:noFill/>
        </p:spPr>
        <p:txBody>
          <a:bodyPr wrap="square" lIns="91464" tIns="45732" rIns="91464" bIns="45732" anchor="t">
            <a:spAutoFit/>
          </a:bodyPr>
          <a:lstStyle/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/>
              <a:t>Temperature effects</a:t>
            </a:r>
            <a:endParaRPr lang="en-US" sz="2401" dirty="0"/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/>
              <a:t>Thermal modelling</a:t>
            </a: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ea typeface="宋体"/>
              </a:rPr>
              <a:t>Thermal modelling: numerical methods</a:t>
            </a:r>
            <a:endParaRPr lang="en-US" altLang="zh-CN" sz="2401" dirty="0"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ea typeface="宋体"/>
              </a:rPr>
              <a:t>Lumped thermal model</a:t>
            </a:r>
            <a:endParaRPr lang="en-US" altLang="zh-CN" sz="2401" dirty="0">
              <a:ea typeface="宋体"/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/>
              <a:t>Thermal management</a:t>
            </a:r>
            <a:endParaRPr lang="en-US" altLang="zh-CN" sz="240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5503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A6A99-0C16-1D37-0CA3-A1882107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Temperature Effects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8AD7C-7123-47CF-7B9F-E6FA2F17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8BEFA-658E-E866-A805-FF63A410B412}"/>
              </a:ext>
            </a:extLst>
          </p:cNvPr>
          <p:cNvSpPr txBox="1"/>
          <p:nvPr/>
        </p:nvSpPr>
        <p:spPr>
          <a:xfrm>
            <a:off x="647700" y="985720"/>
            <a:ext cx="5212080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determines the capacity?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Q = Q(I, T)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Temperature–dependent parameters</a:t>
            </a:r>
          </a:p>
          <a:p>
            <a:pPr>
              <a:lnSpc>
                <a:spcPct val="150000"/>
              </a:lnSpc>
            </a:pPr>
            <a:r>
              <a:rPr lang="en-US" dirty="0"/>
              <a:t>Physical meaning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greater the temperature of the system, the greater the kinetic energy of the atoms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7BFB57-39A9-649E-3839-5AA42CE19C49}"/>
              </a:ext>
            </a:extLst>
          </p:cNvPr>
          <p:cNvGrpSpPr/>
          <p:nvPr/>
        </p:nvGrpSpPr>
        <p:grpSpPr>
          <a:xfrm>
            <a:off x="6210300" y="1350645"/>
            <a:ext cx="5410200" cy="3867150"/>
            <a:chOff x="6210300" y="1350645"/>
            <a:chExt cx="5410200" cy="3867150"/>
          </a:xfrm>
        </p:grpSpPr>
        <p:pic>
          <p:nvPicPr>
            <p:cNvPr id="6" name="Picture 5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C5BE66A1-8DEA-8628-DFC5-94649F812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350645"/>
              <a:ext cx="5410200" cy="3867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322CC0-32FE-184C-F044-39703142B410}"/>
                </a:ext>
              </a:extLst>
            </p:cNvPr>
            <p:cNvSpPr/>
            <p:nvPr/>
          </p:nvSpPr>
          <p:spPr>
            <a:xfrm>
              <a:off x="6934200" y="1365885"/>
              <a:ext cx="601980" cy="37147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8404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AC414-5B16-0BD8-2A84-C5F9202A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35AF-AA06-8A43-FEB1-DAE68373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Temperature Effects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C5758-4FE6-ABE9-7239-A4CFE548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89B58-CBE1-1578-A7EF-6FA5D13D7CAA}"/>
              </a:ext>
            </a:extLst>
          </p:cNvPr>
          <p:cNvSpPr txBox="1"/>
          <p:nvPr/>
        </p:nvSpPr>
        <p:spPr>
          <a:xfrm>
            <a:off x="647700" y="985720"/>
            <a:ext cx="5212080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determines the capacity?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Q = Q(I, T)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Temperature–dependent parameters</a:t>
            </a:r>
          </a:p>
          <a:p>
            <a:pPr>
              <a:lnSpc>
                <a:spcPct val="150000"/>
              </a:lnSpc>
            </a:pPr>
            <a:r>
              <a:rPr lang="en-US" dirty="0"/>
              <a:t>Physical meaning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greater the temperature of the system, the greater the kinetic energy of the atoms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Arrhenius </a:t>
            </a:r>
            <a:r>
              <a:rPr lang="en-US" altLang="zh-CN" dirty="0"/>
              <a:t>equation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The frequency of successful jumps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17F55-EE43-9D35-D987-8E2755235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6"/>
          <a:stretch/>
        </p:blipFill>
        <p:spPr>
          <a:xfrm>
            <a:off x="6225541" y="274639"/>
            <a:ext cx="4991098" cy="2700799"/>
          </a:xfrm>
          <a:prstGeom prst="rect">
            <a:avLst/>
          </a:prstGeom>
        </p:spPr>
      </p:pic>
      <p:pic>
        <p:nvPicPr>
          <p:cNvPr id="1028" name="Picture 4" descr="Svante Arrhenius | Nobel Prize-Winning Chemist | Britannica">
            <a:extLst>
              <a:ext uri="{FF2B5EF4-FFF2-40B4-BE49-F238E27FC236}">
                <a16:creationId xmlns:a16="http://schemas.microsoft.com/office/drawing/2014/main" id="{A459D8EC-8473-0632-9EBF-E2266A054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475" y="3429000"/>
            <a:ext cx="1821887" cy="216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06D60-2C42-477B-2940-9DA2EEA66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" t="54534" r="1221" b="-1678"/>
          <a:stretch/>
        </p:blipFill>
        <p:spPr>
          <a:xfrm>
            <a:off x="5489860" y="3219248"/>
            <a:ext cx="4991098" cy="27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2388B-8C35-ED5D-2B75-4EB5FE32B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06F4-F697-E226-CC87-36B9357D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Temperature Effects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58814-2068-E0B5-FE13-8E553D10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6A24D-9C4A-00F5-FFE9-E98233AFB3C6}"/>
              </a:ext>
            </a:extLst>
          </p:cNvPr>
          <p:cNvSpPr txBox="1"/>
          <p:nvPr/>
        </p:nvSpPr>
        <p:spPr>
          <a:xfrm>
            <a:off x="647700" y="985720"/>
            <a:ext cx="5212080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determines the capacity?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Q = Q(I, T)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Temperature–dependent parameters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Physical meaning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greater the temperature of the system, the greater the kinetic energy of the atoms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Arrhenius </a:t>
            </a:r>
            <a:r>
              <a:rPr lang="en-US" altLang="zh-CN" dirty="0"/>
              <a:t>equation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The frequency of successful jumps</a:t>
            </a:r>
            <a:endParaRPr lang="en-US" dirty="0"/>
          </a:p>
        </p:txBody>
      </p:sp>
      <p:pic>
        <p:nvPicPr>
          <p:cNvPr id="8" name="Picture 7" descr="A group of blue circles&#10;&#10;AI-generated content may be incorrect.">
            <a:extLst>
              <a:ext uri="{FF2B5EF4-FFF2-40B4-BE49-F238E27FC236}">
                <a16:creationId xmlns:a16="http://schemas.microsoft.com/office/drawing/2014/main" id="{DEC24B65-18FB-0650-80B2-A548B302B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75" y="3429000"/>
            <a:ext cx="2830099" cy="212257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8A54CB-34EA-94BD-68CB-AF3699E49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040" y="1337048"/>
            <a:ext cx="3878070" cy="53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BD1E59-50B0-6A93-17DF-A6798AA201CF}"/>
                  </a:ext>
                </a:extLst>
              </p:cNvPr>
              <p:cNvSpPr txBox="1"/>
              <p:nvPr/>
            </p:nvSpPr>
            <p:spPr>
              <a:xfrm>
                <a:off x="6332222" y="1992202"/>
                <a:ext cx="5783578" cy="104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sz="2000" dirty="0"/>
                  <a:t> is an activation energy and R is the gas constant. Whereas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+mj-lt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GB" sz="2000" dirty="0"/>
                  <a:t> are the reference diffusion coefficient and ambient temperature.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BD1E59-50B0-6A93-17DF-A6798AA20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222" y="1992202"/>
                <a:ext cx="5783578" cy="1044773"/>
              </a:xfrm>
              <a:prstGeom prst="rect">
                <a:avLst/>
              </a:prstGeom>
              <a:blipFill>
                <a:blip r:embed="rId4"/>
                <a:stretch>
                  <a:fillRect l="-1159" t="-350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Influence of temperature on the velocity. Additional material.">
            <a:extLst>
              <a:ext uri="{FF2B5EF4-FFF2-40B4-BE49-F238E27FC236}">
                <a16:creationId xmlns:a16="http://schemas.microsoft.com/office/drawing/2014/main" id="{4E273BDF-0292-5AA0-ABA0-B607D34DB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780" y="3460955"/>
            <a:ext cx="4018487" cy="263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3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diagram of a cell phone&#10;&#10;Description automatically generated">
            <a:extLst>
              <a:ext uri="{FF2B5EF4-FFF2-40B4-BE49-F238E27FC236}">
                <a16:creationId xmlns:a16="http://schemas.microsoft.com/office/drawing/2014/main" id="{A79B6927-B3AE-FDDD-3C04-77FAEC767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3" y="803336"/>
            <a:ext cx="10402894" cy="525132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12E26C1-35CF-6D71-D2F8-8298A6EC7312}"/>
              </a:ext>
            </a:extLst>
          </p:cNvPr>
          <p:cNvSpPr/>
          <p:nvPr/>
        </p:nvSpPr>
        <p:spPr>
          <a:xfrm>
            <a:off x="8447215" y="958459"/>
            <a:ext cx="3123913" cy="5652163"/>
          </a:xfrm>
          <a:prstGeom prst="rect">
            <a:avLst/>
          </a:prstGeom>
          <a:solidFill>
            <a:srgbClr val="FFC10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2C3547-0409-E6A0-F859-93BF831CF615}"/>
              </a:ext>
            </a:extLst>
          </p:cNvPr>
          <p:cNvSpPr/>
          <p:nvPr/>
        </p:nvSpPr>
        <p:spPr>
          <a:xfrm>
            <a:off x="4535209" y="961388"/>
            <a:ext cx="4119932" cy="5671418"/>
          </a:xfrm>
          <a:prstGeom prst="rect">
            <a:avLst/>
          </a:prstGeom>
          <a:solidFill>
            <a:srgbClr val="FFC10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EA7F47-4B48-AF5A-8832-EAFFEDFFA365}"/>
              </a:ext>
            </a:extLst>
          </p:cNvPr>
          <p:cNvSpPr/>
          <p:nvPr/>
        </p:nvSpPr>
        <p:spPr>
          <a:xfrm>
            <a:off x="965046" y="964317"/>
            <a:ext cx="3810113" cy="5671418"/>
          </a:xfrm>
          <a:prstGeom prst="rect">
            <a:avLst/>
          </a:prstGeom>
          <a:solidFill>
            <a:srgbClr val="FFC10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2875AD73-141B-C25A-FFE6-FDEB93797954}"/>
              </a:ext>
            </a:extLst>
          </p:cNvPr>
          <p:cNvSpPr txBox="1">
            <a:spLocks/>
          </p:cNvSpPr>
          <p:nvPr/>
        </p:nvSpPr>
        <p:spPr>
          <a:xfrm>
            <a:off x="9219213" y="247379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49E8B95-53FA-A521-6B8D-434BEFFBF191}"/>
              </a:ext>
            </a:extLst>
          </p:cNvPr>
          <p:cNvSpPr txBox="1">
            <a:spLocks/>
          </p:cNvSpPr>
          <p:nvPr/>
        </p:nvSpPr>
        <p:spPr>
          <a:xfrm>
            <a:off x="647542" y="92078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P</a:t>
            </a:r>
            <a:r>
              <a:rPr lang="en-GB" altLang="zh-CN" dirty="0" err="1"/>
              <a:t>hysics</a:t>
            </a:r>
            <a:r>
              <a:rPr lang="en-GB" altLang="zh-CN" dirty="0"/>
              <a:t>-based </a:t>
            </a:r>
            <a:r>
              <a:rPr lang="en-US" altLang="zh-CN" dirty="0"/>
              <a:t>modelling:</a:t>
            </a:r>
            <a:r>
              <a:rPr lang="zh-CN" altLang="en-US" dirty="0"/>
              <a:t> </a:t>
            </a:r>
            <a:r>
              <a:rPr lang="en-GB" altLang="zh-CN" dirty="0"/>
              <a:t>broad area of research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60422F-08C9-32E5-CD87-D2542CC24ABD}"/>
              </a:ext>
            </a:extLst>
          </p:cNvPr>
          <p:cNvSpPr txBox="1"/>
          <p:nvPr/>
        </p:nvSpPr>
        <p:spPr>
          <a:xfrm>
            <a:off x="965045" y="953417"/>
            <a:ext cx="3882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cs typeface="Times New Roman" panose="02020603050405020304" pitchFamily="18" charset="0"/>
              </a:rPr>
              <a:t>Materials Science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2BB2E3-D164-4372-4064-FAE61101234F}"/>
              </a:ext>
            </a:extLst>
          </p:cNvPr>
          <p:cNvSpPr txBox="1"/>
          <p:nvPr/>
        </p:nvSpPr>
        <p:spPr>
          <a:xfrm>
            <a:off x="2226373" y="1826341"/>
            <a:ext cx="2202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SEI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growth</a:t>
            </a: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Li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plating</a:t>
            </a: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Mechanical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aging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1F1359-698E-44FC-5239-3ADDA33A16A9}"/>
              </a:ext>
            </a:extLst>
          </p:cNvPr>
          <p:cNvSpPr txBox="1"/>
          <p:nvPr/>
        </p:nvSpPr>
        <p:spPr>
          <a:xfrm>
            <a:off x="4396949" y="5904547"/>
            <a:ext cx="4283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cs typeface="Times New Roman" panose="02020603050405020304" pitchFamily="18" charset="0"/>
              </a:rPr>
              <a:t>Automatic Control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CDC0FB-F578-8A08-02E9-5726CFE003EB}"/>
              </a:ext>
            </a:extLst>
          </p:cNvPr>
          <p:cNvSpPr txBox="1"/>
          <p:nvPr/>
        </p:nvSpPr>
        <p:spPr>
          <a:xfrm>
            <a:off x="4771356" y="3865287"/>
            <a:ext cx="19234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Cell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modelling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GB" altLang="zh-CN" sz="18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GB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Cell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control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SoX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estimation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Capacity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fade</a:t>
            </a: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Resistance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rise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7EB5BE-6419-F59F-7D8E-FA606EE6EF4D}"/>
              </a:ext>
            </a:extLst>
          </p:cNvPr>
          <p:cNvSpPr txBox="1"/>
          <p:nvPr/>
        </p:nvSpPr>
        <p:spPr>
          <a:xfrm>
            <a:off x="6490259" y="3312837"/>
            <a:ext cx="20390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Cell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balancing</a:t>
            </a: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Thermal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gradient</a:t>
            </a: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Cooling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Pack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modelling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9BCCF3-02BF-FE89-1E16-CCF92E34C427}"/>
              </a:ext>
            </a:extLst>
          </p:cNvPr>
          <p:cNvSpPr txBox="1"/>
          <p:nvPr/>
        </p:nvSpPr>
        <p:spPr>
          <a:xfrm>
            <a:off x="8452188" y="5896612"/>
            <a:ext cx="3123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cs typeface="Times New Roman" panose="02020603050405020304" pitchFamily="18" charset="0"/>
              </a:rPr>
              <a:t>Industrial</a:t>
            </a:r>
            <a:r>
              <a:rPr lang="zh-CN" altLang="en-US" sz="2000" b="1" dirty="0"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cs typeface="Times New Roman" panose="02020603050405020304" pitchFamily="18" charset="0"/>
              </a:rPr>
              <a:t>focus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411D62-28AA-3F44-C17E-8F3E94488288}"/>
              </a:ext>
            </a:extLst>
          </p:cNvPr>
          <p:cNvSpPr txBox="1"/>
          <p:nvPr/>
        </p:nvSpPr>
        <p:spPr>
          <a:xfrm>
            <a:off x="8783878" y="2999328"/>
            <a:ext cx="18471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E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Eff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iciency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Safety</a:t>
            </a: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User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habits</a:t>
            </a: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V2X</a:t>
            </a: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Interaction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with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environment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57E4DAC-DCE1-ABF2-0AC5-E283991A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C365A1-9D30-5A0B-B268-CE8A98C7F1F2}"/>
              </a:ext>
            </a:extLst>
          </p:cNvPr>
          <p:cNvSpPr txBox="1"/>
          <p:nvPr/>
        </p:nvSpPr>
        <p:spPr>
          <a:xfrm>
            <a:off x="1576536" y="5738731"/>
            <a:ext cx="218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Electrical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potential</a:t>
            </a: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Diffusion</a:t>
            </a:r>
          </a:p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Charge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329732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 animBg="1"/>
      <p:bldP spid="19" grpId="1" animBg="1"/>
      <p:bldP spid="14" grpId="0" animBg="1"/>
      <p:bldP spid="15" grpId="0"/>
      <p:bldP spid="18" grpId="0"/>
      <p:bldP spid="20" grpId="0"/>
      <p:bldP spid="20" grpId="1"/>
      <p:bldP spid="21" grpId="0"/>
      <p:bldP spid="21" grpId="1"/>
      <p:bldP spid="22" grpId="0"/>
      <p:bldP spid="22" grpId="1"/>
      <p:bldP spid="24" grpId="0"/>
      <p:bldP spid="30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C963-D81B-6492-F97B-1E297F28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5AFA5-B580-35B2-1A45-D21E37C8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22" y="91208"/>
            <a:ext cx="10972801" cy="71126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Outline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36D7B-1BE1-9C98-1664-1B1E0642F8D5}"/>
              </a:ext>
            </a:extLst>
          </p:cNvPr>
          <p:cNvSpPr txBox="1"/>
          <p:nvPr/>
        </p:nvSpPr>
        <p:spPr>
          <a:xfrm>
            <a:off x="458688" y="975524"/>
            <a:ext cx="11347667" cy="2555211"/>
          </a:xfrm>
          <a:prstGeom prst="rect">
            <a:avLst/>
          </a:prstGeom>
          <a:noFill/>
        </p:spPr>
        <p:txBody>
          <a:bodyPr wrap="square" lIns="91464" tIns="45732" rIns="91464" bIns="45732" anchor="t">
            <a:spAutoFit/>
          </a:bodyPr>
          <a:lstStyle/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Temperature effects</a:t>
            </a:r>
            <a:endParaRPr lang="en-US" sz="2401" dirty="0">
              <a:solidFill>
                <a:schemeClr val="bg1">
                  <a:lumMod val="75000"/>
                </a:schemeClr>
              </a:solidFill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/>
              <a:t>Thermal modelling</a:t>
            </a: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ea typeface="宋体"/>
              </a:rPr>
              <a:t>Thermal modelling: numerical methods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ea typeface="宋体"/>
              </a:rPr>
              <a:t>Lumped thermal model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ea typeface="宋体"/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Thermal management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4869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EE93-9B89-5866-CDFB-0559643A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Include Temperature?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1FDC6-2D20-B395-5894-5DFFB6DC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74BCD-6180-1A3A-E04C-4FC2FD87DE5F}"/>
              </a:ext>
            </a:extLst>
          </p:cNvPr>
          <p:cNvSpPr txBox="1"/>
          <p:nvPr/>
        </p:nvSpPr>
        <p:spPr>
          <a:xfrm>
            <a:off x="647700" y="1181368"/>
            <a:ext cx="53873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Safety and Performance</a:t>
            </a:r>
            <a:r>
              <a:rPr lang="en-GB" dirty="0"/>
              <a:t>: Excessive heating can degrade battery materials, while low temperatures can significantly reduce power capability.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Thermal Runaway Concerns</a:t>
            </a:r>
            <a:r>
              <a:rPr lang="en-GB" dirty="0"/>
              <a:t>: In extreme cases, localized heating can lead to thermal runaway if not managed.</a:t>
            </a:r>
          </a:p>
        </p:txBody>
      </p:sp>
      <p:pic>
        <p:nvPicPr>
          <p:cNvPr id="9" name="Picture 8" descr="Diagram of a diagram of a triangle and a triangle with arrows&#10;&#10;AI-generated content may be incorrect.">
            <a:extLst>
              <a:ext uri="{FF2B5EF4-FFF2-40B4-BE49-F238E27FC236}">
                <a16:creationId xmlns:a16="http://schemas.microsoft.com/office/drawing/2014/main" id="{40BB5319-B3B1-D8C4-68F0-EA9CB1BDC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9062" r="47065"/>
          <a:stretch/>
        </p:blipFill>
        <p:spPr>
          <a:xfrm>
            <a:off x="6995160" y="499088"/>
            <a:ext cx="4067175" cy="3041528"/>
          </a:xfrm>
          <a:prstGeom prst="rect">
            <a:avLst/>
          </a:prstGeom>
        </p:spPr>
      </p:pic>
      <p:pic>
        <p:nvPicPr>
          <p:cNvPr id="11" name="Picture 10" descr="Diagram of a diagram of a triangle and a triangle with arrows&#10;&#10;AI-generated content may be incorrect.">
            <a:extLst>
              <a:ext uri="{FF2B5EF4-FFF2-40B4-BE49-F238E27FC236}">
                <a16:creationId xmlns:a16="http://schemas.microsoft.com/office/drawing/2014/main" id="{2C25FEDA-7899-4D05-549E-E83814B72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7" t="223" r="-9778" b="-223"/>
          <a:stretch/>
        </p:blipFill>
        <p:spPr>
          <a:xfrm>
            <a:off x="7199946" y="3132605"/>
            <a:ext cx="3955733" cy="31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3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A64D-9CA8-093A-349A-7C982B2B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93031D-F25B-C6AD-42DD-6905FC3F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1BD6F-50C8-232C-40FD-16F2E2610505}"/>
              </a:ext>
            </a:extLst>
          </p:cNvPr>
          <p:cNvSpPr txBox="1"/>
          <p:nvPr/>
        </p:nvSpPr>
        <p:spPr>
          <a:xfrm>
            <a:off x="647700" y="985720"/>
            <a:ext cx="5212080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Spatially varying temperature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E.g. core temperature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Thermal gradient</a:t>
            </a:r>
          </a:p>
          <a:p>
            <a:pPr>
              <a:lnSpc>
                <a:spcPct val="150000"/>
              </a:lnSpc>
            </a:pPr>
            <a:r>
              <a:rPr lang="en-US" dirty="0"/>
              <a:t>Spatially varying parameters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Temperature-dependence</a:t>
            </a:r>
          </a:p>
          <a:p>
            <a:pPr>
              <a:lnSpc>
                <a:spcPct val="150000"/>
              </a:lnSpc>
            </a:pPr>
            <a:r>
              <a:rPr lang="en-US" dirty="0"/>
              <a:t>Pouch cells with varying tab locations.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4AE8FF-059F-1266-4301-16965EBC0389}"/>
              </a:ext>
            </a:extLst>
          </p:cNvPr>
          <p:cNvGrpSpPr/>
          <p:nvPr/>
        </p:nvGrpSpPr>
        <p:grpSpPr>
          <a:xfrm>
            <a:off x="6736080" y="1149523"/>
            <a:ext cx="3866835" cy="4039697"/>
            <a:chOff x="7185660" y="1149523"/>
            <a:chExt cx="3417255" cy="3665499"/>
          </a:xfrm>
        </p:grpSpPr>
        <p:pic>
          <p:nvPicPr>
            <p:cNvPr id="6" name="Picture 5" descr="A diagram of a diagram of a solar system&#10;&#10;AI-generated content may be incorrect.">
              <a:extLst>
                <a:ext uri="{FF2B5EF4-FFF2-40B4-BE49-F238E27FC236}">
                  <a16:creationId xmlns:a16="http://schemas.microsoft.com/office/drawing/2014/main" id="{C7B0D6DB-83D6-D9A1-4262-FA7B49A35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01"/>
            <a:stretch/>
          </p:blipFill>
          <p:spPr>
            <a:xfrm>
              <a:off x="7265450" y="1188720"/>
              <a:ext cx="3337465" cy="36263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CC6753-04AF-7C27-76CE-4AE123D9C969}"/>
                </a:ext>
              </a:extLst>
            </p:cNvPr>
            <p:cNvSpPr/>
            <p:nvPr/>
          </p:nvSpPr>
          <p:spPr>
            <a:xfrm>
              <a:off x="7185660" y="1696801"/>
              <a:ext cx="160020" cy="37147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CA779A-6F74-45CC-7493-A3AAF2AB86F6}"/>
                </a:ext>
              </a:extLst>
            </p:cNvPr>
            <p:cNvSpPr/>
            <p:nvPr/>
          </p:nvSpPr>
          <p:spPr>
            <a:xfrm>
              <a:off x="7265450" y="3159827"/>
              <a:ext cx="232630" cy="37147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E3B2C6-DDB1-5C5C-6414-9FE7CBD58BB0}"/>
                </a:ext>
              </a:extLst>
            </p:cNvPr>
            <p:cNvSpPr/>
            <p:nvPr/>
          </p:nvSpPr>
          <p:spPr>
            <a:xfrm>
              <a:off x="7688580" y="4066607"/>
              <a:ext cx="1775460" cy="231073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3ADA6F-C44A-FF47-19E2-584E4E61E2C4}"/>
                </a:ext>
              </a:extLst>
            </p:cNvPr>
            <p:cNvSpPr/>
            <p:nvPr/>
          </p:nvSpPr>
          <p:spPr>
            <a:xfrm>
              <a:off x="7732395" y="4243103"/>
              <a:ext cx="360045" cy="20697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934B04-85AF-C789-A41C-53E3BB777912}"/>
                </a:ext>
              </a:extLst>
            </p:cNvPr>
            <p:cNvSpPr/>
            <p:nvPr/>
          </p:nvSpPr>
          <p:spPr>
            <a:xfrm>
              <a:off x="8934182" y="1149523"/>
              <a:ext cx="360045" cy="20697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04132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E60A5-C187-1C97-9CF0-AC5EC874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3A938-5C82-9122-D8A3-8DEE29BA0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EB791-3EF5-F08B-5CF0-1F8760CD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FF9A1-95F2-D828-3AFE-756CC532893F}"/>
              </a:ext>
            </a:extLst>
          </p:cNvPr>
          <p:cNvSpPr txBox="1"/>
          <p:nvPr/>
        </p:nvSpPr>
        <p:spPr>
          <a:xfrm>
            <a:off x="647700" y="985720"/>
            <a:ext cx="5212080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Spatially varying temperature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E.g. core temperature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Thermal gradient</a:t>
            </a:r>
          </a:p>
          <a:p>
            <a:pPr>
              <a:lnSpc>
                <a:spcPct val="150000"/>
              </a:lnSpc>
            </a:pPr>
            <a:r>
              <a:rPr lang="en-US" dirty="0"/>
              <a:t>Spatially varying parameters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Temperature-dependence</a:t>
            </a:r>
          </a:p>
          <a:p>
            <a:pPr>
              <a:lnSpc>
                <a:spcPct val="150000"/>
              </a:lnSpc>
            </a:pPr>
            <a:r>
              <a:rPr lang="en-US" dirty="0"/>
              <a:t>Pouch cells with varying </a:t>
            </a:r>
          </a:p>
          <a:p>
            <a:pPr>
              <a:lnSpc>
                <a:spcPct val="150000"/>
              </a:lnSpc>
            </a:pPr>
            <a:r>
              <a:rPr lang="en-US" dirty="0"/>
              <a:t>tab locations.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EA1A48D1-F4D5-27C5-F678-FB65027B36DE}"/>
              </a:ext>
            </a:extLst>
          </p:cNvPr>
          <p:cNvSpPr/>
          <p:nvPr/>
        </p:nvSpPr>
        <p:spPr>
          <a:xfrm>
            <a:off x="4634375" y="5600555"/>
            <a:ext cx="71374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1600" spc="-1" dirty="0">
                <a:solidFill>
                  <a:srgbClr val="333333"/>
                </a:solidFill>
                <a:ea typeface="DejaVu Sans"/>
                <a:cs typeface="Times New Roman"/>
              </a:rPr>
              <a:t>Y. Zheng, et al.</a:t>
            </a:r>
            <a:r>
              <a:rPr lang="en-US" sz="1600" b="0" strike="noStrike" spc="-1" dirty="0">
                <a:solidFill>
                  <a:srgbClr val="333333"/>
                </a:solidFill>
                <a:ea typeface="DejaVu Sans"/>
                <a:cs typeface="Times New Roman"/>
              </a:rPr>
              <a:t> </a:t>
            </a:r>
            <a:r>
              <a:rPr lang="en-GB" sz="1600" spc="-1" dirty="0">
                <a:solidFill>
                  <a:srgbClr val="333333"/>
                </a:solidFill>
                <a:ea typeface="DejaVu Sans"/>
                <a:cs typeface="Times New Roman"/>
              </a:rPr>
              <a:t>(</a:t>
            </a:r>
            <a:r>
              <a:rPr lang="en-US" sz="1600" spc="-1" dirty="0">
                <a:solidFill>
                  <a:srgbClr val="333333"/>
                </a:solidFill>
                <a:ea typeface="DejaVu Sans"/>
                <a:cs typeface="Times New Roman"/>
              </a:rPr>
              <a:t>2023). Thermal state monitoring of lithium-ion batteries: Progress, challenges, and opportunities. Progress in Energy and Combustion Science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019C97-1523-410E-CB2B-35B44107D4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02"/>
          <a:stretch/>
        </p:blipFill>
        <p:spPr>
          <a:xfrm>
            <a:off x="4634375" y="906780"/>
            <a:ext cx="6986125" cy="46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15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5745-DFB7-DE59-C756-7C1E7202A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7A02-4DC5-1859-E08D-AD717C59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ED87C-A9FD-B8AF-3735-12AB8B38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9E3A3-659F-DCCE-F2C9-3FFB5AF7728A}"/>
                  </a:ext>
                </a:extLst>
              </p:cNvPr>
              <p:cNvSpPr txBox="1"/>
              <p:nvPr/>
            </p:nvSpPr>
            <p:spPr>
              <a:xfrm>
                <a:off x="647700" y="985720"/>
                <a:ext cx="3862970" cy="4518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Spatially varying temperature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E.g. core temperature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Thermal gradient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Spatially varying parameters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Temperature-dependence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In-plane and through-plane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E.g.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9E3A3-659F-DCCE-F2C9-3FFB5AF77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985720"/>
                <a:ext cx="3862970" cy="4518929"/>
              </a:xfrm>
              <a:prstGeom prst="rect">
                <a:avLst/>
              </a:prstGeom>
              <a:blipFill>
                <a:blip r:embed="rId2"/>
                <a:stretch>
                  <a:fillRect l="-2366" r="-1262" b="-16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4F772F7-50DA-6503-6921-5C10464A76E3}"/>
              </a:ext>
            </a:extLst>
          </p:cNvPr>
          <p:cNvSpPr/>
          <p:nvPr/>
        </p:nvSpPr>
        <p:spPr>
          <a:xfrm>
            <a:off x="7185660" y="1696801"/>
            <a:ext cx="160020" cy="3714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AF139-1E92-FFDA-5B96-2D27CA292266}"/>
              </a:ext>
            </a:extLst>
          </p:cNvPr>
          <p:cNvSpPr/>
          <p:nvPr/>
        </p:nvSpPr>
        <p:spPr>
          <a:xfrm>
            <a:off x="7265450" y="3159827"/>
            <a:ext cx="232630" cy="3714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E0907-CED0-C0DB-24B1-806497938586}"/>
              </a:ext>
            </a:extLst>
          </p:cNvPr>
          <p:cNvSpPr/>
          <p:nvPr/>
        </p:nvSpPr>
        <p:spPr>
          <a:xfrm>
            <a:off x="7688580" y="4066607"/>
            <a:ext cx="1775460" cy="23107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19F7A-DEC6-EA4F-0EF3-15B3ACCF3265}"/>
              </a:ext>
            </a:extLst>
          </p:cNvPr>
          <p:cNvSpPr/>
          <p:nvPr/>
        </p:nvSpPr>
        <p:spPr>
          <a:xfrm>
            <a:off x="7732395" y="4243103"/>
            <a:ext cx="360045" cy="20697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DCBED5-B385-1A47-262C-A05F50DA0C37}"/>
              </a:ext>
            </a:extLst>
          </p:cNvPr>
          <p:cNvSpPr/>
          <p:nvPr/>
        </p:nvSpPr>
        <p:spPr>
          <a:xfrm>
            <a:off x="8934182" y="1149523"/>
            <a:ext cx="360045" cy="20697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CEE816-B4C5-FB50-C082-FEC158955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8" b="64346"/>
          <a:stretch/>
        </p:blipFill>
        <p:spPr>
          <a:xfrm>
            <a:off x="6837829" y="2967511"/>
            <a:ext cx="4552750" cy="309358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1FF45F-5997-5BC5-F9A7-34ADB6DDC9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r="52208" b="55002"/>
          <a:stretch/>
        </p:blipFill>
        <p:spPr>
          <a:xfrm>
            <a:off x="3699569" y="3429000"/>
            <a:ext cx="2737640" cy="2521752"/>
          </a:xfrm>
          <a:prstGeom prst="rect">
            <a:avLst/>
          </a:prstGeom>
        </p:spPr>
      </p:pic>
      <p:pic>
        <p:nvPicPr>
          <p:cNvPr id="14" name="Picture 13" descr="A blue circle with red lines and a blue circle with red lines&#10;&#10;Description automatically generated">
            <a:extLst>
              <a:ext uri="{FF2B5EF4-FFF2-40B4-BE49-F238E27FC236}">
                <a16:creationId xmlns:a16="http://schemas.microsoft.com/office/drawing/2014/main" id="{854D27A5-48CA-408D-640E-3690D50CBD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636" y="479881"/>
            <a:ext cx="2143994" cy="223863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4C9C33-4061-B4A2-71C7-735F6AB0E44B}"/>
              </a:ext>
            </a:extLst>
          </p:cNvPr>
          <p:cNvCxnSpPr>
            <a:cxnSpLocks/>
          </p:cNvCxnSpPr>
          <p:nvPr/>
        </p:nvCxnSpPr>
        <p:spPr>
          <a:xfrm>
            <a:off x="6437209" y="4661352"/>
            <a:ext cx="400620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0EE01C-BDD0-0D9F-20BE-87DFF627F56B}"/>
              </a:ext>
            </a:extLst>
          </p:cNvPr>
          <p:cNvCxnSpPr>
            <a:cxnSpLocks/>
          </p:cNvCxnSpPr>
          <p:nvPr/>
        </p:nvCxnSpPr>
        <p:spPr>
          <a:xfrm>
            <a:off x="7688010" y="2731665"/>
            <a:ext cx="570" cy="42816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0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A366-09CD-7B09-B044-56130F6C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modelling: numerical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BDACE1-E42F-C6A7-1C9A-C4355BDD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03F706F5-4393-AD3A-6EE1-DD178BA8FF8E}"/>
              </a:ext>
            </a:extLst>
          </p:cNvPr>
          <p:cNvSpPr/>
          <p:nvPr/>
        </p:nvSpPr>
        <p:spPr>
          <a:xfrm>
            <a:off x="734060" y="5483389"/>
            <a:ext cx="674116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1600" spc="-1" dirty="0">
                <a:solidFill>
                  <a:srgbClr val="333333"/>
                </a:solidFill>
                <a:ea typeface="DejaVu Sans"/>
                <a:cs typeface="Times New Roman"/>
              </a:rPr>
              <a:t>G. Peprah, Y. Huang, T. Wik, F. Altaf &amp; C. Zou</a:t>
            </a:r>
            <a:r>
              <a:rPr lang="en-US" sz="1600" b="0" strike="noStrike" spc="-1" dirty="0">
                <a:solidFill>
                  <a:srgbClr val="333333"/>
                </a:solidFill>
                <a:ea typeface="DejaVu Sans"/>
                <a:cs typeface="Times New Roman"/>
              </a:rPr>
              <a:t>. </a:t>
            </a:r>
            <a:r>
              <a:rPr lang="en-GB" sz="1600" spc="-1" dirty="0">
                <a:solidFill>
                  <a:srgbClr val="333333"/>
                </a:solidFill>
                <a:ea typeface="DejaVu Sans"/>
                <a:cs typeface="Times New Roman"/>
              </a:rPr>
              <a:t>(</a:t>
            </a:r>
            <a:r>
              <a:rPr lang="en-US" sz="1600" spc="-1" dirty="0">
                <a:solidFill>
                  <a:srgbClr val="333333"/>
                </a:solidFill>
                <a:ea typeface="DejaVu Sans"/>
                <a:cs typeface="Times New Roman"/>
              </a:rPr>
              <a:t>In revision). Thermal Modelling of Battery Cells for Optimal Tab and Surface Cooling Control. IEEE TCST.  </a:t>
            </a:r>
          </a:p>
        </p:txBody>
      </p:sp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366F55F-5763-240B-9829-CA7A858C8F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1" y="1249680"/>
            <a:ext cx="10887000" cy="40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99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21AA-5BA3-D7AE-7612-7DB623848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E758-E074-0BC3-5D9E-A74BAD11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modelling: numerical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44AFB-2D8F-164B-7C58-31F2CB44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888AD94-0140-13EE-5D85-44D88FB99D7C}"/>
              </a:ext>
            </a:extLst>
          </p:cNvPr>
          <p:cNvSpPr/>
          <p:nvPr/>
        </p:nvSpPr>
        <p:spPr>
          <a:xfrm>
            <a:off x="734060" y="5483389"/>
            <a:ext cx="674116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1600" spc="-1" dirty="0">
                <a:solidFill>
                  <a:srgbClr val="333333"/>
                </a:solidFill>
                <a:ea typeface="DejaVu Sans"/>
                <a:cs typeface="Times New Roman"/>
              </a:rPr>
              <a:t>G. Peprah, Y. Huang, T. Wik, F. Altaf &amp; C. Zou</a:t>
            </a:r>
            <a:r>
              <a:rPr lang="en-US" sz="1600" b="0" strike="noStrike" spc="-1" dirty="0">
                <a:solidFill>
                  <a:srgbClr val="333333"/>
                </a:solidFill>
                <a:ea typeface="DejaVu Sans"/>
                <a:cs typeface="Times New Roman"/>
              </a:rPr>
              <a:t>. </a:t>
            </a:r>
            <a:r>
              <a:rPr lang="en-GB" sz="1600" spc="-1" dirty="0">
                <a:solidFill>
                  <a:srgbClr val="333333"/>
                </a:solidFill>
                <a:ea typeface="DejaVu Sans"/>
                <a:cs typeface="Times New Roman"/>
              </a:rPr>
              <a:t>(</a:t>
            </a:r>
            <a:r>
              <a:rPr lang="en-US" sz="1600" spc="-1" dirty="0">
                <a:solidFill>
                  <a:srgbClr val="333333"/>
                </a:solidFill>
                <a:ea typeface="DejaVu Sans"/>
                <a:cs typeface="Times New Roman"/>
              </a:rPr>
              <a:t>In revision). Thermal Modelling of Battery Cells for Optimal Tab and Surface Cooling Control. IEEE TCST.  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3A9E5A6F-4AE6-2593-F0CB-A54327FD336D}"/>
              </a:ext>
            </a:extLst>
          </p:cNvPr>
          <p:cNvSpPr/>
          <p:nvPr/>
        </p:nvSpPr>
        <p:spPr>
          <a:xfrm>
            <a:off x="1460241" y="1441977"/>
            <a:ext cx="1074126" cy="704895"/>
          </a:xfrm>
          <a:custGeom>
            <a:avLst/>
            <a:gdLst>
              <a:gd name="connsiteX0" fmla="*/ 0 w 1074126"/>
              <a:gd name="connsiteY0" fmla="*/ 70490 h 704895"/>
              <a:gd name="connsiteX1" fmla="*/ 70490 w 1074126"/>
              <a:gd name="connsiteY1" fmla="*/ 0 h 704895"/>
              <a:gd name="connsiteX2" fmla="*/ 1003637 w 1074126"/>
              <a:gd name="connsiteY2" fmla="*/ 0 h 704895"/>
              <a:gd name="connsiteX3" fmla="*/ 1074127 w 1074126"/>
              <a:gd name="connsiteY3" fmla="*/ 70490 h 704895"/>
              <a:gd name="connsiteX4" fmla="*/ 1074126 w 1074126"/>
              <a:gd name="connsiteY4" fmla="*/ 634406 h 704895"/>
              <a:gd name="connsiteX5" fmla="*/ 1003636 w 1074126"/>
              <a:gd name="connsiteY5" fmla="*/ 704896 h 704895"/>
              <a:gd name="connsiteX6" fmla="*/ 70490 w 1074126"/>
              <a:gd name="connsiteY6" fmla="*/ 704895 h 704895"/>
              <a:gd name="connsiteX7" fmla="*/ 0 w 1074126"/>
              <a:gd name="connsiteY7" fmla="*/ 634405 h 704895"/>
              <a:gd name="connsiteX8" fmla="*/ 0 w 1074126"/>
              <a:gd name="connsiteY8" fmla="*/ 70490 h 70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126" h="704895">
                <a:moveTo>
                  <a:pt x="0" y="70490"/>
                </a:moveTo>
                <a:cubicBezTo>
                  <a:pt x="0" y="31559"/>
                  <a:pt x="31559" y="0"/>
                  <a:pt x="70490" y="0"/>
                </a:cubicBezTo>
                <a:lnTo>
                  <a:pt x="1003637" y="0"/>
                </a:lnTo>
                <a:cubicBezTo>
                  <a:pt x="1042568" y="0"/>
                  <a:pt x="1074127" y="31559"/>
                  <a:pt x="1074127" y="70490"/>
                </a:cubicBezTo>
                <a:cubicBezTo>
                  <a:pt x="1074127" y="258462"/>
                  <a:pt x="1074126" y="446434"/>
                  <a:pt x="1074126" y="634406"/>
                </a:cubicBezTo>
                <a:cubicBezTo>
                  <a:pt x="1074126" y="673337"/>
                  <a:pt x="1042567" y="704896"/>
                  <a:pt x="1003636" y="704896"/>
                </a:cubicBezTo>
                <a:lnTo>
                  <a:pt x="70490" y="704895"/>
                </a:lnTo>
                <a:cubicBezTo>
                  <a:pt x="31559" y="704895"/>
                  <a:pt x="0" y="673336"/>
                  <a:pt x="0" y="634405"/>
                </a:cubicBezTo>
                <a:lnTo>
                  <a:pt x="0" y="70490"/>
                </a:lnTo>
                <a:close/>
              </a:path>
            </a:pathLst>
          </a:custGeom>
          <a:solidFill>
            <a:schemeClr val="tx1"/>
          </a:solidFill>
          <a:ln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746" tIns="58746" rIns="58746" bIns="58746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Original PDE</a:t>
            </a: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8C632709-2D21-243A-8DD6-EB9A34CA2BA8}"/>
              </a:ext>
            </a:extLst>
          </p:cNvPr>
          <p:cNvSpPr/>
          <p:nvPr/>
        </p:nvSpPr>
        <p:spPr>
          <a:xfrm>
            <a:off x="3204429" y="1435341"/>
            <a:ext cx="1074126" cy="704895"/>
          </a:xfrm>
          <a:custGeom>
            <a:avLst/>
            <a:gdLst>
              <a:gd name="connsiteX0" fmla="*/ 0 w 1074126"/>
              <a:gd name="connsiteY0" fmla="*/ 70490 h 704895"/>
              <a:gd name="connsiteX1" fmla="*/ 70490 w 1074126"/>
              <a:gd name="connsiteY1" fmla="*/ 0 h 704895"/>
              <a:gd name="connsiteX2" fmla="*/ 1003637 w 1074126"/>
              <a:gd name="connsiteY2" fmla="*/ 0 h 704895"/>
              <a:gd name="connsiteX3" fmla="*/ 1074127 w 1074126"/>
              <a:gd name="connsiteY3" fmla="*/ 70490 h 704895"/>
              <a:gd name="connsiteX4" fmla="*/ 1074126 w 1074126"/>
              <a:gd name="connsiteY4" fmla="*/ 634406 h 704895"/>
              <a:gd name="connsiteX5" fmla="*/ 1003636 w 1074126"/>
              <a:gd name="connsiteY5" fmla="*/ 704896 h 704895"/>
              <a:gd name="connsiteX6" fmla="*/ 70490 w 1074126"/>
              <a:gd name="connsiteY6" fmla="*/ 704895 h 704895"/>
              <a:gd name="connsiteX7" fmla="*/ 0 w 1074126"/>
              <a:gd name="connsiteY7" fmla="*/ 634405 h 704895"/>
              <a:gd name="connsiteX8" fmla="*/ 0 w 1074126"/>
              <a:gd name="connsiteY8" fmla="*/ 70490 h 70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126" h="704895">
                <a:moveTo>
                  <a:pt x="0" y="70490"/>
                </a:moveTo>
                <a:cubicBezTo>
                  <a:pt x="0" y="31559"/>
                  <a:pt x="31559" y="0"/>
                  <a:pt x="70490" y="0"/>
                </a:cubicBezTo>
                <a:lnTo>
                  <a:pt x="1003637" y="0"/>
                </a:lnTo>
                <a:cubicBezTo>
                  <a:pt x="1042568" y="0"/>
                  <a:pt x="1074127" y="31559"/>
                  <a:pt x="1074127" y="70490"/>
                </a:cubicBezTo>
                <a:cubicBezTo>
                  <a:pt x="1074127" y="258462"/>
                  <a:pt x="1074126" y="446434"/>
                  <a:pt x="1074126" y="634406"/>
                </a:cubicBezTo>
                <a:cubicBezTo>
                  <a:pt x="1074126" y="673337"/>
                  <a:pt x="1042567" y="704896"/>
                  <a:pt x="1003636" y="704896"/>
                </a:cubicBezTo>
                <a:lnTo>
                  <a:pt x="70490" y="704895"/>
                </a:lnTo>
                <a:cubicBezTo>
                  <a:pt x="31559" y="704895"/>
                  <a:pt x="0" y="673336"/>
                  <a:pt x="0" y="634405"/>
                </a:cubicBezTo>
                <a:lnTo>
                  <a:pt x="0" y="70490"/>
                </a:lnTo>
                <a:close/>
              </a:path>
            </a:pathLst>
          </a:custGeom>
          <a:solidFill>
            <a:schemeClr val="tx1"/>
          </a:solidFill>
          <a:ln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shade val="80000"/>
              <a:hueOff val="39361"/>
              <a:satOff val="-1187"/>
              <a:lumOff val="83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746" tIns="58746" rIns="58746" bIns="58746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Spectral-</a:t>
            </a:r>
            <a:r>
              <a:rPr lang="en-GB" sz="2000" kern="1200" dirty="0" err="1"/>
              <a:t>Galerkin</a:t>
            </a:r>
            <a:endParaRPr lang="en-GB" sz="2000" kern="1200" dirty="0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35EDC7E2-7377-6789-7B3B-9F35BCB18713}"/>
              </a:ext>
            </a:extLst>
          </p:cNvPr>
          <p:cNvSpPr/>
          <p:nvPr/>
        </p:nvSpPr>
        <p:spPr>
          <a:xfrm>
            <a:off x="4784971" y="1190025"/>
            <a:ext cx="1920629" cy="1208798"/>
          </a:xfrm>
          <a:custGeom>
            <a:avLst/>
            <a:gdLst>
              <a:gd name="connsiteX0" fmla="*/ 0 w 1074126"/>
              <a:gd name="connsiteY0" fmla="*/ 70490 h 704895"/>
              <a:gd name="connsiteX1" fmla="*/ 70490 w 1074126"/>
              <a:gd name="connsiteY1" fmla="*/ 0 h 704895"/>
              <a:gd name="connsiteX2" fmla="*/ 1003637 w 1074126"/>
              <a:gd name="connsiteY2" fmla="*/ 0 h 704895"/>
              <a:gd name="connsiteX3" fmla="*/ 1074127 w 1074126"/>
              <a:gd name="connsiteY3" fmla="*/ 70490 h 704895"/>
              <a:gd name="connsiteX4" fmla="*/ 1074126 w 1074126"/>
              <a:gd name="connsiteY4" fmla="*/ 634406 h 704895"/>
              <a:gd name="connsiteX5" fmla="*/ 1003636 w 1074126"/>
              <a:gd name="connsiteY5" fmla="*/ 704896 h 704895"/>
              <a:gd name="connsiteX6" fmla="*/ 70490 w 1074126"/>
              <a:gd name="connsiteY6" fmla="*/ 704895 h 704895"/>
              <a:gd name="connsiteX7" fmla="*/ 0 w 1074126"/>
              <a:gd name="connsiteY7" fmla="*/ 634405 h 704895"/>
              <a:gd name="connsiteX8" fmla="*/ 0 w 1074126"/>
              <a:gd name="connsiteY8" fmla="*/ 70490 h 70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126" h="704895">
                <a:moveTo>
                  <a:pt x="0" y="70490"/>
                </a:moveTo>
                <a:cubicBezTo>
                  <a:pt x="0" y="31559"/>
                  <a:pt x="31559" y="0"/>
                  <a:pt x="70490" y="0"/>
                </a:cubicBezTo>
                <a:lnTo>
                  <a:pt x="1003637" y="0"/>
                </a:lnTo>
                <a:cubicBezTo>
                  <a:pt x="1042568" y="0"/>
                  <a:pt x="1074127" y="31559"/>
                  <a:pt x="1074127" y="70490"/>
                </a:cubicBezTo>
                <a:cubicBezTo>
                  <a:pt x="1074127" y="258462"/>
                  <a:pt x="1074126" y="446434"/>
                  <a:pt x="1074126" y="634406"/>
                </a:cubicBezTo>
                <a:cubicBezTo>
                  <a:pt x="1074126" y="673337"/>
                  <a:pt x="1042567" y="704896"/>
                  <a:pt x="1003636" y="704896"/>
                </a:cubicBezTo>
                <a:lnTo>
                  <a:pt x="70490" y="704895"/>
                </a:lnTo>
                <a:cubicBezTo>
                  <a:pt x="31559" y="704895"/>
                  <a:pt x="0" y="673336"/>
                  <a:pt x="0" y="634405"/>
                </a:cubicBezTo>
                <a:lnTo>
                  <a:pt x="0" y="70490"/>
                </a:lnTo>
                <a:close/>
              </a:path>
            </a:pathLst>
          </a:custGeom>
          <a:solidFill>
            <a:schemeClr val="tx1"/>
          </a:solidFill>
          <a:ln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shade val="80000"/>
              <a:hueOff val="78722"/>
              <a:satOff val="-2375"/>
              <a:lumOff val="166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746" tIns="58746" rIns="58746" bIns="58746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Particular Solution Decomposition</a:t>
            </a:r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4708AAA7-5275-366F-E1BF-D24874C63654}"/>
              </a:ext>
            </a:extLst>
          </p:cNvPr>
          <p:cNvSpPr/>
          <p:nvPr/>
        </p:nvSpPr>
        <p:spPr>
          <a:xfrm>
            <a:off x="7432348" y="1432922"/>
            <a:ext cx="1074126" cy="704895"/>
          </a:xfrm>
          <a:custGeom>
            <a:avLst/>
            <a:gdLst>
              <a:gd name="connsiteX0" fmla="*/ 0 w 1074126"/>
              <a:gd name="connsiteY0" fmla="*/ 70490 h 704895"/>
              <a:gd name="connsiteX1" fmla="*/ 70490 w 1074126"/>
              <a:gd name="connsiteY1" fmla="*/ 0 h 704895"/>
              <a:gd name="connsiteX2" fmla="*/ 1003637 w 1074126"/>
              <a:gd name="connsiteY2" fmla="*/ 0 h 704895"/>
              <a:gd name="connsiteX3" fmla="*/ 1074127 w 1074126"/>
              <a:gd name="connsiteY3" fmla="*/ 70490 h 704895"/>
              <a:gd name="connsiteX4" fmla="*/ 1074126 w 1074126"/>
              <a:gd name="connsiteY4" fmla="*/ 634406 h 704895"/>
              <a:gd name="connsiteX5" fmla="*/ 1003636 w 1074126"/>
              <a:gd name="connsiteY5" fmla="*/ 704896 h 704895"/>
              <a:gd name="connsiteX6" fmla="*/ 70490 w 1074126"/>
              <a:gd name="connsiteY6" fmla="*/ 704895 h 704895"/>
              <a:gd name="connsiteX7" fmla="*/ 0 w 1074126"/>
              <a:gd name="connsiteY7" fmla="*/ 634405 h 704895"/>
              <a:gd name="connsiteX8" fmla="*/ 0 w 1074126"/>
              <a:gd name="connsiteY8" fmla="*/ 70490 h 70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126" h="704895">
                <a:moveTo>
                  <a:pt x="0" y="70490"/>
                </a:moveTo>
                <a:cubicBezTo>
                  <a:pt x="0" y="31559"/>
                  <a:pt x="31559" y="0"/>
                  <a:pt x="70490" y="0"/>
                </a:cubicBezTo>
                <a:lnTo>
                  <a:pt x="1003637" y="0"/>
                </a:lnTo>
                <a:cubicBezTo>
                  <a:pt x="1042568" y="0"/>
                  <a:pt x="1074127" y="31559"/>
                  <a:pt x="1074127" y="70490"/>
                </a:cubicBezTo>
                <a:cubicBezTo>
                  <a:pt x="1074127" y="258462"/>
                  <a:pt x="1074126" y="446434"/>
                  <a:pt x="1074126" y="634406"/>
                </a:cubicBezTo>
                <a:cubicBezTo>
                  <a:pt x="1074126" y="673337"/>
                  <a:pt x="1042567" y="704896"/>
                  <a:pt x="1003636" y="704896"/>
                </a:cubicBezTo>
                <a:lnTo>
                  <a:pt x="70490" y="704895"/>
                </a:lnTo>
                <a:cubicBezTo>
                  <a:pt x="31559" y="704895"/>
                  <a:pt x="0" y="673336"/>
                  <a:pt x="0" y="634405"/>
                </a:cubicBezTo>
                <a:lnTo>
                  <a:pt x="0" y="70490"/>
                </a:lnTo>
                <a:close/>
              </a:path>
            </a:pathLst>
          </a:custGeom>
          <a:solidFill>
            <a:schemeClr val="tx1"/>
          </a:solidFill>
          <a:ln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shade val="80000"/>
              <a:hueOff val="118083"/>
              <a:satOff val="-3562"/>
              <a:lumOff val="249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746" tIns="58746" rIns="58746" bIns="58746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dirty="0"/>
              <a:t>ODEs</a:t>
            </a:r>
            <a:endParaRPr lang="en-GB" sz="2000" kern="1200" dirty="0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881CBD21-C585-A22B-9818-AE0C13477346}"/>
              </a:ext>
            </a:extLst>
          </p:cNvPr>
          <p:cNvSpPr/>
          <p:nvPr/>
        </p:nvSpPr>
        <p:spPr>
          <a:xfrm>
            <a:off x="2807438" y="1652179"/>
            <a:ext cx="227714" cy="266383"/>
          </a:xfrm>
          <a:custGeom>
            <a:avLst/>
            <a:gdLst>
              <a:gd name="connsiteX0" fmla="*/ 0 w 227714"/>
              <a:gd name="connsiteY0" fmla="*/ 53277 h 266383"/>
              <a:gd name="connsiteX1" fmla="*/ 113857 w 227714"/>
              <a:gd name="connsiteY1" fmla="*/ 53277 h 266383"/>
              <a:gd name="connsiteX2" fmla="*/ 113857 w 227714"/>
              <a:gd name="connsiteY2" fmla="*/ 0 h 266383"/>
              <a:gd name="connsiteX3" fmla="*/ 227714 w 227714"/>
              <a:gd name="connsiteY3" fmla="*/ 133192 h 266383"/>
              <a:gd name="connsiteX4" fmla="*/ 113857 w 227714"/>
              <a:gd name="connsiteY4" fmla="*/ 266383 h 266383"/>
              <a:gd name="connsiteX5" fmla="*/ 113857 w 227714"/>
              <a:gd name="connsiteY5" fmla="*/ 213106 h 266383"/>
              <a:gd name="connsiteX6" fmla="*/ 0 w 227714"/>
              <a:gd name="connsiteY6" fmla="*/ 213106 h 266383"/>
              <a:gd name="connsiteX7" fmla="*/ 0 w 227714"/>
              <a:gd name="connsiteY7" fmla="*/ 53277 h 26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714" h="266383">
                <a:moveTo>
                  <a:pt x="0" y="53277"/>
                </a:moveTo>
                <a:lnTo>
                  <a:pt x="113857" y="53277"/>
                </a:lnTo>
                <a:lnTo>
                  <a:pt x="113857" y="0"/>
                </a:lnTo>
                <a:lnTo>
                  <a:pt x="227714" y="133192"/>
                </a:lnTo>
                <a:lnTo>
                  <a:pt x="113857" y="266383"/>
                </a:lnTo>
                <a:lnTo>
                  <a:pt x="113857" y="213106"/>
                </a:lnTo>
                <a:lnTo>
                  <a:pt x="0" y="213106"/>
                </a:lnTo>
                <a:lnTo>
                  <a:pt x="0" y="5327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hemeClr val="accent3">
              <a:shade val="9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3277" rIns="68314" bIns="5327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32ABC0E-9307-FCFB-A4D0-3615C26CE450}"/>
              </a:ext>
            </a:extLst>
          </p:cNvPr>
          <p:cNvSpPr/>
          <p:nvPr/>
        </p:nvSpPr>
        <p:spPr>
          <a:xfrm>
            <a:off x="4398856" y="1654598"/>
            <a:ext cx="227714" cy="266383"/>
          </a:xfrm>
          <a:custGeom>
            <a:avLst/>
            <a:gdLst>
              <a:gd name="connsiteX0" fmla="*/ 0 w 227714"/>
              <a:gd name="connsiteY0" fmla="*/ 53277 h 266383"/>
              <a:gd name="connsiteX1" fmla="*/ 113857 w 227714"/>
              <a:gd name="connsiteY1" fmla="*/ 53277 h 266383"/>
              <a:gd name="connsiteX2" fmla="*/ 113857 w 227714"/>
              <a:gd name="connsiteY2" fmla="*/ 0 h 266383"/>
              <a:gd name="connsiteX3" fmla="*/ 227714 w 227714"/>
              <a:gd name="connsiteY3" fmla="*/ 133192 h 266383"/>
              <a:gd name="connsiteX4" fmla="*/ 113857 w 227714"/>
              <a:gd name="connsiteY4" fmla="*/ 266383 h 266383"/>
              <a:gd name="connsiteX5" fmla="*/ 113857 w 227714"/>
              <a:gd name="connsiteY5" fmla="*/ 213106 h 266383"/>
              <a:gd name="connsiteX6" fmla="*/ 0 w 227714"/>
              <a:gd name="connsiteY6" fmla="*/ 213106 h 266383"/>
              <a:gd name="connsiteX7" fmla="*/ 0 w 227714"/>
              <a:gd name="connsiteY7" fmla="*/ 53277 h 26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714" h="266383">
                <a:moveTo>
                  <a:pt x="0" y="53277"/>
                </a:moveTo>
                <a:lnTo>
                  <a:pt x="113857" y="53277"/>
                </a:lnTo>
                <a:lnTo>
                  <a:pt x="113857" y="0"/>
                </a:lnTo>
                <a:lnTo>
                  <a:pt x="227714" y="133192"/>
                </a:lnTo>
                <a:lnTo>
                  <a:pt x="113857" y="266383"/>
                </a:lnTo>
                <a:lnTo>
                  <a:pt x="113857" y="213106"/>
                </a:lnTo>
                <a:lnTo>
                  <a:pt x="0" y="213106"/>
                </a:lnTo>
                <a:lnTo>
                  <a:pt x="0" y="5327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hemeClr val="accent3">
              <a:shade val="90000"/>
              <a:hueOff val="59128"/>
              <a:satOff val="-1733"/>
              <a:lumOff val="11194"/>
              <a:alphaOff val="0"/>
            </a:schemeClr>
          </a:lnRef>
          <a:fillRef idx="3">
            <a:scrgbClr r="0" g="0" b="0"/>
          </a:fillRef>
          <a:effectRef idx="3">
            <a:schemeClr val="accent3">
              <a:shade val="90000"/>
              <a:hueOff val="59128"/>
              <a:satOff val="-1733"/>
              <a:lumOff val="111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3277" rIns="68314" bIns="5327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 dirty="0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FFEB0761-9610-0398-8036-06ADDCCDE05F}"/>
              </a:ext>
            </a:extLst>
          </p:cNvPr>
          <p:cNvSpPr/>
          <p:nvPr/>
        </p:nvSpPr>
        <p:spPr>
          <a:xfrm>
            <a:off x="6955731" y="1652179"/>
            <a:ext cx="227714" cy="266383"/>
          </a:xfrm>
          <a:custGeom>
            <a:avLst/>
            <a:gdLst>
              <a:gd name="connsiteX0" fmla="*/ 0 w 227714"/>
              <a:gd name="connsiteY0" fmla="*/ 53277 h 266383"/>
              <a:gd name="connsiteX1" fmla="*/ 113857 w 227714"/>
              <a:gd name="connsiteY1" fmla="*/ 53277 h 266383"/>
              <a:gd name="connsiteX2" fmla="*/ 113857 w 227714"/>
              <a:gd name="connsiteY2" fmla="*/ 0 h 266383"/>
              <a:gd name="connsiteX3" fmla="*/ 227714 w 227714"/>
              <a:gd name="connsiteY3" fmla="*/ 133192 h 266383"/>
              <a:gd name="connsiteX4" fmla="*/ 113857 w 227714"/>
              <a:gd name="connsiteY4" fmla="*/ 266383 h 266383"/>
              <a:gd name="connsiteX5" fmla="*/ 113857 w 227714"/>
              <a:gd name="connsiteY5" fmla="*/ 213106 h 266383"/>
              <a:gd name="connsiteX6" fmla="*/ 0 w 227714"/>
              <a:gd name="connsiteY6" fmla="*/ 213106 h 266383"/>
              <a:gd name="connsiteX7" fmla="*/ 0 w 227714"/>
              <a:gd name="connsiteY7" fmla="*/ 53277 h 26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714" h="266383">
                <a:moveTo>
                  <a:pt x="0" y="53277"/>
                </a:moveTo>
                <a:lnTo>
                  <a:pt x="113857" y="53277"/>
                </a:lnTo>
                <a:lnTo>
                  <a:pt x="113857" y="0"/>
                </a:lnTo>
                <a:lnTo>
                  <a:pt x="227714" y="133192"/>
                </a:lnTo>
                <a:lnTo>
                  <a:pt x="113857" y="266383"/>
                </a:lnTo>
                <a:lnTo>
                  <a:pt x="113857" y="213106"/>
                </a:lnTo>
                <a:lnTo>
                  <a:pt x="0" y="213106"/>
                </a:lnTo>
                <a:lnTo>
                  <a:pt x="0" y="5327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hemeClr val="accent3">
              <a:shade val="90000"/>
              <a:hueOff val="118256"/>
              <a:satOff val="-3467"/>
              <a:lumOff val="22388"/>
              <a:alphaOff val="0"/>
            </a:schemeClr>
          </a:lnRef>
          <a:fillRef idx="3">
            <a:scrgbClr r="0" g="0" b="0"/>
          </a:fillRef>
          <a:effectRef idx="3">
            <a:schemeClr val="accent3">
              <a:shade val="90000"/>
              <a:hueOff val="118256"/>
              <a:satOff val="-3467"/>
              <a:lumOff val="223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3277" rIns="68314" bIns="5327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/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FD343870-3FC1-47FF-5791-179C80B3C42D}"/>
              </a:ext>
            </a:extLst>
          </p:cNvPr>
          <p:cNvSpPr/>
          <p:nvPr/>
        </p:nvSpPr>
        <p:spPr>
          <a:xfrm>
            <a:off x="9271322" y="1432921"/>
            <a:ext cx="1389058" cy="704895"/>
          </a:xfrm>
          <a:custGeom>
            <a:avLst/>
            <a:gdLst>
              <a:gd name="connsiteX0" fmla="*/ 0 w 1074126"/>
              <a:gd name="connsiteY0" fmla="*/ 70490 h 704895"/>
              <a:gd name="connsiteX1" fmla="*/ 70490 w 1074126"/>
              <a:gd name="connsiteY1" fmla="*/ 0 h 704895"/>
              <a:gd name="connsiteX2" fmla="*/ 1003637 w 1074126"/>
              <a:gd name="connsiteY2" fmla="*/ 0 h 704895"/>
              <a:gd name="connsiteX3" fmla="*/ 1074127 w 1074126"/>
              <a:gd name="connsiteY3" fmla="*/ 70490 h 704895"/>
              <a:gd name="connsiteX4" fmla="*/ 1074126 w 1074126"/>
              <a:gd name="connsiteY4" fmla="*/ 634406 h 704895"/>
              <a:gd name="connsiteX5" fmla="*/ 1003636 w 1074126"/>
              <a:gd name="connsiteY5" fmla="*/ 704896 h 704895"/>
              <a:gd name="connsiteX6" fmla="*/ 70490 w 1074126"/>
              <a:gd name="connsiteY6" fmla="*/ 704895 h 704895"/>
              <a:gd name="connsiteX7" fmla="*/ 0 w 1074126"/>
              <a:gd name="connsiteY7" fmla="*/ 634405 h 704895"/>
              <a:gd name="connsiteX8" fmla="*/ 0 w 1074126"/>
              <a:gd name="connsiteY8" fmla="*/ 70490 h 70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126" h="704895">
                <a:moveTo>
                  <a:pt x="0" y="70490"/>
                </a:moveTo>
                <a:cubicBezTo>
                  <a:pt x="0" y="31559"/>
                  <a:pt x="31559" y="0"/>
                  <a:pt x="70490" y="0"/>
                </a:cubicBezTo>
                <a:lnTo>
                  <a:pt x="1003637" y="0"/>
                </a:lnTo>
                <a:cubicBezTo>
                  <a:pt x="1042568" y="0"/>
                  <a:pt x="1074127" y="31559"/>
                  <a:pt x="1074127" y="70490"/>
                </a:cubicBezTo>
                <a:cubicBezTo>
                  <a:pt x="1074127" y="258462"/>
                  <a:pt x="1074126" y="446434"/>
                  <a:pt x="1074126" y="634406"/>
                </a:cubicBezTo>
                <a:cubicBezTo>
                  <a:pt x="1074126" y="673337"/>
                  <a:pt x="1042567" y="704896"/>
                  <a:pt x="1003636" y="704896"/>
                </a:cubicBezTo>
                <a:lnTo>
                  <a:pt x="70490" y="704895"/>
                </a:lnTo>
                <a:cubicBezTo>
                  <a:pt x="31559" y="704895"/>
                  <a:pt x="0" y="673336"/>
                  <a:pt x="0" y="634405"/>
                </a:cubicBezTo>
                <a:lnTo>
                  <a:pt x="0" y="70490"/>
                </a:lnTo>
                <a:close/>
              </a:path>
            </a:pathLst>
          </a:custGeom>
          <a:solidFill>
            <a:schemeClr val="tx1"/>
          </a:solidFill>
          <a:ln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shade val="80000"/>
              <a:hueOff val="118083"/>
              <a:satOff val="-3562"/>
              <a:lumOff val="249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746" tIns="58746" rIns="58746" bIns="58746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dirty="0"/>
              <a:t>Time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Integration</a:t>
            </a: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2358993A-8E16-22F6-4232-3D031E0060D8}"/>
              </a:ext>
            </a:extLst>
          </p:cNvPr>
          <p:cNvSpPr/>
          <p:nvPr/>
        </p:nvSpPr>
        <p:spPr>
          <a:xfrm>
            <a:off x="8766147" y="1652176"/>
            <a:ext cx="227714" cy="266383"/>
          </a:xfrm>
          <a:custGeom>
            <a:avLst/>
            <a:gdLst>
              <a:gd name="connsiteX0" fmla="*/ 0 w 227714"/>
              <a:gd name="connsiteY0" fmla="*/ 53277 h 266383"/>
              <a:gd name="connsiteX1" fmla="*/ 113857 w 227714"/>
              <a:gd name="connsiteY1" fmla="*/ 53277 h 266383"/>
              <a:gd name="connsiteX2" fmla="*/ 113857 w 227714"/>
              <a:gd name="connsiteY2" fmla="*/ 0 h 266383"/>
              <a:gd name="connsiteX3" fmla="*/ 227714 w 227714"/>
              <a:gd name="connsiteY3" fmla="*/ 133192 h 266383"/>
              <a:gd name="connsiteX4" fmla="*/ 113857 w 227714"/>
              <a:gd name="connsiteY4" fmla="*/ 266383 h 266383"/>
              <a:gd name="connsiteX5" fmla="*/ 113857 w 227714"/>
              <a:gd name="connsiteY5" fmla="*/ 213106 h 266383"/>
              <a:gd name="connsiteX6" fmla="*/ 0 w 227714"/>
              <a:gd name="connsiteY6" fmla="*/ 213106 h 266383"/>
              <a:gd name="connsiteX7" fmla="*/ 0 w 227714"/>
              <a:gd name="connsiteY7" fmla="*/ 53277 h 26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714" h="266383">
                <a:moveTo>
                  <a:pt x="0" y="53277"/>
                </a:moveTo>
                <a:lnTo>
                  <a:pt x="113857" y="53277"/>
                </a:lnTo>
                <a:lnTo>
                  <a:pt x="113857" y="0"/>
                </a:lnTo>
                <a:lnTo>
                  <a:pt x="227714" y="133192"/>
                </a:lnTo>
                <a:lnTo>
                  <a:pt x="113857" y="266383"/>
                </a:lnTo>
                <a:lnTo>
                  <a:pt x="113857" y="213106"/>
                </a:lnTo>
                <a:lnTo>
                  <a:pt x="0" y="213106"/>
                </a:lnTo>
                <a:lnTo>
                  <a:pt x="0" y="5327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hemeClr val="accent3">
              <a:shade val="90000"/>
              <a:hueOff val="118256"/>
              <a:satOff val="-3467"/>
              <a:lumOff val="22388"/>
              <a:alphaOff val="0"/>
            </a:schemeClr>
          </a:lnRef>
          <a:fillRef idx="3">
            <a:scrgbClr r="0" g="0" b="0"/>
          </a:fillRef>
          <a:effectRef idx="3">
            <a:schemeClr val="accent3">
              <a:shade val="90000"/>
              <a:hueOff val="118256"/>
              <a:satOff val="-3467"/>
              <a:lumOff val="223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3277" rIns="68314" bIns="5327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/>
          </a:p>
        </p:txBody>
      </p:sp>
      <p:pic>
        <p:nvPicPr>
          <p:cNvPr id="18" name="Picture 17" descr="A screen shot of a graph&#10;&#10;AI-generated content may be incorrect.">
            <a:extLst>
              <a:ext uri="{FF2B5EF4-FFF2-40B4-BE49-F238E27FC236}">
                <a16:creationId xmlns:a16="http://schemas.microsoft.com/office/drawing/2014/main" id="{631B7F57-6CF1-EC06-32B9-172637641A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01" y="3268980"/>
            <a:ext cx="4306179" cy="2635609"/>
          </a:xfrm>
          <a:prstGeom prst="rect">
            <a:avLst/>
          </a:prstGeom>
        </p:spPr>
      </p:pic>
      <p:sp>
        <p:nvSpPr>
          <p:cNvPr id="19" name="Freeform 23">
            <a:extLst>
              <a:ext uri="{FF2B5EF4-FFF2-40B4-BE49-F238E27FC236}">
                <a16:creationId xmlns:a16="http://schemas.microsoft.com/office/drawing/2014/main" id="{17DBE930-0A9A-08C9-16FA-821C88594A3C}"/>
              </a:ext>
            </a:extLst>
          </p:cNvPr>
          <p:cNvSpPr/>
          <p:nvPr/>
        </p:nvSpPr>
        <p:spPr>
          <a:xfrm rot="5400000">
            <a:off x="9851217" y="2650216"/>
            <a:ext cx="321731" cy="266383"/>
          </a:xfrm>
          <a:custGeom>
            <a:avLst/>
            <a:gdLst>
              <a:gd name="connsiteX0" fmla="*/ 0 w 227714"/>
              <a:gd name="connsiteY0" fmla="*/ 53277 h 266383"/>
              <a:gd name="connsiteX1" fmla="*/ 113857 w 227714"/>
              <a:gd name="connsiteY1" fmla="*/ 53277 h 266383"/>
              <a:gd name="connsiteX2" fmla="*/ 113857 w 227714"/>
              <a:gd name="connsiteY2" fmla="*/ 0 h 266383"/>
              <a:gd name="connsiteX3" fmla="*/ 227714 w 227714"/>
              <a:gd name="connsiteY3" fmla="*/ 133192 h 266383"/>
              <a:gd name="connsiteX4" fmla="*/ 113857 w 227714"/>
              <a:gd name="connsiteY4" fmla="*/ 266383 h 266383"/>
              <a:gd name="connsiteX5" fmla="*/ 113857 w 227714"/>
              <a:gd name="connsiteY5" fmla="*/ 213106 h 266383"/>
              <a:gd name="connsiteX6" fmla="*/ 0 w 227714"/>
              <a:gd name="connsiteY6" fmla="*/ 213106 h 266383"/>
              <a:gd name="connsiteX7" fmla="*/ 0 w 227714"/>
              <a:gd name="connsiteY7" fmla="*/ 53277 h 26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714" h="266383">
                <a:moveTo>
                  <a:pt x="0" y="53277"/>
                </a:moveTo>
                <a:lnTo>
                  <a:pt x="113857" y="53277"/>
                </a:lnTo>
                <a:lnTo>
                  <a:pt x="113857" y="0"/>
                </a:lnTo>
                <a:lnTo>
                  <a:pt x="227714" y="133192"/>
                </a:lnTo>
                <a:lnTo>
                  <a:pt x="113857" y="266383"/>
                </a:lnTo>
                <a:lnTo>
                  <a:pt x="113857" y="213106"/>
                </a:lnTo>
                <a:lnTo>
                  <a:pt x="0" y="213106"/>
                </a:lnTo>
                <a:lnTo>
                  <a:pt x="0" y="5327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hemeClr val="accent3">
              <a:shade val="90000"/>
              <a:hueOff val="118256"/>
              <a:satOff val="-3467"/>
              <a:lumOff val="22388"/>
              <a:alphaOff val="0"/>
            </a:schemeClr>
          </a:lnRef>
          <a:fillRef idx="3">
            <a:scrgbClr r="0" g="0" b="0"/>
          </a:fillRef>
          <a:effectRef idx="3">
            <a:schemeClr val="accent3">
              <a:shade val="90000"/>
              <a:hueOff val="118256"/>
              <a:satOff val="-3467"/>
              <a:lumOff val="223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3277" rIns="68314" bIns="5327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/>
          </a:p>
        </p:txBody>
      </p:sp>
      <p:pic>
        <p:nvPicPr>
          <p:cNvPr id="21" name="Picture 20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8180908C-E786-DFDF-1E40-24530C360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2750314"/>
            <a:ext cx="4655918" cy="2504765"/>
          </a:xfrm>
          <a:prstGeom prst="rect">
            <a:avLst/>
          </a:prstGeom>
        </p:spPr>
      </p:pic>
      <p:pic>
        <p:nvPicPr>
          <p:cNvPr id="23" name="Picture 22" descr="A diagram of a cylinder&#10;&#10;AI-generated content may be incorrect.">
            <a:extLst>
              <a:ext uri="{FF2B5EF4-FFF2-40B4-BE49-F238E27FC236}">
                <a16:creationId xmlns:a16="http://schemas.microsoft.com/office/drawing/2014/main" id="{940B718C-6B99-078E-7CC5-4401795AB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99" y="2944273"/>
            <a:ext cx="1587582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4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6E0D4-8A69-E9AF-D121-DEED57BAC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377D-6CA8-BD6A-31E1-420AF034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modelling: mesh-free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B6ED8-EDA0-32F6-D39D-40C2AE2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160B76-0088-BD36-D210-08B291214BE1}"/>
              </a:ext>
            </a:extLst>
          </p:cNvPr>
          <p:cNvGrpSpPr/>
          <p:nvPr/>
        </p:nvGrpSpPr>
        <p:grpSpPr>
          <a:xfrm>
            <a:off x="4988758" y="1281261"/>
            <a:ext cx="6075483" cy="5019044"/>
            <a:chOff x="5346897" y="1047700"/>
            <a:chExt cx="6075483" cy="5019044"/>
          </a:xfrm>
        </p:grpSpPr>
        <p:sp>
          <p:nvSpPr>
            <p:cNvPr id="4" name="CustomShape 4">
              <a:extLst>
                <a:ext uri="{FF2B5EF4-FFF2-40B4-BE49-F238E27FC236}">
                  <a16:creationId xmlns:a16="http://schemas.microsoft.com/office/drawing/2014/main" id="{A7B13F57-2135-DE17-F871-539705645F36}"/>
                </a:ext>
              </a:extLst>
            </p:cNvPr>
            <p:cNvSpPr/>
            <p:nvPr/>
          </p:nvSpPr>
          <p:spPr>
            <a:xfrm>
              <a:off x="7287260" y="5483423"/>
              <a:ext cx="4135120" cy="58332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 algn="ctr"/>
              <a:r>
                <a:rPr lang="en-US" sz="1600" spc="-1" dirty="0">
                  <a:solidFill>
                    <a:srgbClr val="333333"/>
                  </a:solidFill>
                  <a:ea typeface="DejaVu Sans"/>
                  <a:cs typeface="Times New Roman"/>
                </a:rPr>
                <a:t>Teodorescu, </a:t>
              </a:r>
              <a:r>
                <a:rPr lang="en-US" sz="1600" b="0" strike="noStrike" spc="-1" dirty="0">
                  <a:solidFill>
                    <a:srgbClr val="333333"/>
                  </a:solidFill>
                  <a:ea typeface="DejaVu Sans"/>
                  <a:cs typeface="Times New Roman"/>
                </a:rPr>
                <a:t>et al. </a:t>
              </a:r>
              <a:r>
                <a:rPr lang="en-GB" sz="1600" spc="-1" dirty="0">
                  <a:solidFill>
                    <a:srgbClr val="333333"/>
                  </a:solidFill>
                  <a:ea typeface="DejaVu Sans"/>
                  <a:cs typeface="Times New Roman"/>
                </a:rPr>
                <a:t>(</a:t>
              </a:r>
              <a:r>
                <a:rPr lang="en-US" sz="1600" spc="-1" dirty="0">
                  <a:solidFill>
                    <a:srgbClr val="333333"/>
                  </a:solidFill>
                  <a:ea typeface="DejaVu Sans"/>
                  <a:cs typeface="Times New Roman"/>
                </a:rPr>
                <a:t>2022). Smart battery technology for lifetime improvement. Batteries. </a:t>
              </a:r>
            </a:p>
          </p:txBody>
        </p:sp>
        <p:pic>
          <p:nvPicPr>
            <p:cNvPr id="6" name="Picture 5" descr="A diagram of a complex network&#10;&#10;AI-generated content may be incorrect.">
              <a:extLst>
                <a:ext uri="{FF2B5EF4-FFF2-40B4-BE49-F238E27FC236}">
                  <a16:creationId xmlns:a16="http://schemas.microsoft.com/office/drawing/2014/main" id="{E2361E77-EB72-1513-FA3D-43E20C9DC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897" y="1047700"/>
              <a:ext cx="6006903" cy="495706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12274D7-FAE9-1441-80C9-47CCE72BCDA3}"/>
              </a:ext>
            </a:extLst>
          </p:cNvPr>
          <p:cNvSpPr txBox="1"/>
          <p:nvPr/>
        </p:nvSpPr>
        <p:spPr>
          <a:xfrm>
            <a:off x="647700" y="985720"/>
            <a:ext cx="4450080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Physics-informed neural networks (PINNs)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Grid-free and solver-free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Physical constraints determined by PDE</a:t>
            </a:r>
          </a:p>
        </p:txBody>
      </p:sp>
      <p:pic>
        <p:nvPicPr>
          <p:cNvPr id="11" name="Picture 10" descr="A colorful box with a black background&#10;&#10;AI-generated content may be incorrect.">
            <a:extLst>
              <a:ext uri="{FF2B5EF4-FFF2-40B4-BE49-F238E27FC236}">
                <a16:creationId xmlns:a16="http://schemas.microsoft.com/office/drawing/2014/main" id="{89F39B3C-A4C4-FE9D-9D95-3451545A0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9" y="3790783"/>
            <a:ext cx="3451860" cy="2530957"/>
          </a:xfrm>
          <a:prstGeom prst="rect">
            <a:avLst/>
          </a:prstGeom>
        </p:spPr>
      </p:pic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737A6D60-B98E-9807-C70A-978461362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57" y="515192"/>
            <a:ext cx="1767844" cy="7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26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3872-929D-61AA-52D6-013745771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38A894-A490-B752-F35A-8CCC1EDB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22" y="91208"/>
            <a:ext cx="10972801" cy="71126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Outline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B741A-CBFC-5C8D-D25B-70DBA7785E09}"/>
              </a:ext>
            </a:extLst>
          </p:cNvPr>
          <p:cNvSpPr txBox="1"/>
          <p:nvPr/>
        </p:nvSpPr>
        <p:spPr>
          <a:xfrm>
            <a:off x="458688" y="975524"/>
            <a:ext cx="11347667" cy="2555211"/>
          </a:xfrm>
          <a:prstGeom prst="rect">
            <a:avLst/>
          </a:prstGeom>
          <a:noFill/>
        </p:spPr>
        <p:txBody>
          <a:bodyPr wrap="square" lIns="91464" tIns="45732" rIns="91464" bIns="45732" anchor="t">
            <a:spAutoFit/>
          </a:bodyPr>
          <a:lstStyle/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Temperature effects</a:t>
            </a:r>
            <a:endParaRPr lang="en-US" sz="2401" dirty="0">
              <a:solidFill>
                <a:schemeClr val="bg1">
                  <a:lumMod val="75000"/>
                </a:schemeClr>
              </a:solidFill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>
                <a:solidFill>
                  <a:schemeClr val="bg1">
                    <a:lumMod val="75000"/>
                  </a:schemeClr>
                </a:solidFill>
              </a:rPr>
              <a:t>Thermal modelling</a:t>
            </a: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ea typeface="宋体"/>
              </a:rPr>
              <a:t>Thermal modelling: numerical methods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ea typeface="宋体"/>
              </a:rPr>
              <a:t>Lumped thermal model</a:t>
            </a:r>
            <a:endParaRPr lang="en-US" altLang="zh-CN" sz="2401" dirty="0">
              <a:ea typeface="宋体"/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Thermal management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251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2A372-BBA9-0802-6EBE-BDC638D9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C71B-160B-FCFA-10ED-D1F7A379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modelling: lumped thermal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435DB-E5AB-032F-B7A3-3DC9FFE9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1844E-BA08-03B9-9914-BEB4E2C5929F}"/>
              </a:ext>
            </a:extLst>
          </p:cNvPr>
          <p:cNvSpPr txBox="1"/>
          <p:nvPr/>
        </p:nvSpPr>
        <p:spPr>
          <a:xfrm>
            <a:off x="647700" y="1119932"/>
            <a:ext cx="7399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Assuming temperature gradient is 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can write a simple energy balance in the form: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1916530-A0C9-0577-3415-7642F44F5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794"/>
          <a:stretch/>
        </p:blipFill>
        <p:spPr>
          <a:xfrm>
            <a:off x="1760220" y="3672465"/>
            <a:ext cx="8098839" cy="1810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B1499-1686-A0DB-F084-F9A66694FDBB}"/>
              </a:ext>
            </a:extLst>
          </p:cNvPr>
          <p:cNvSpPr txBox="1"/>
          <p:nvPr/>
        </p:nvSpPr>
        <p:spPr>
          <a:xfrm>
            <a:off x="769620" y="288826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where,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D731103-9BE2-20DC-5414-B07F006B3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26" y="2220124"/>
            <a:ext cx="3542348" cy="69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29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DFCA2-E790-0F20-EA34-7555B0B5A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A3C8C-7058-8B23-2D61-4491D7E5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22" y="91208"/>
            <a:ext cx="10972801" cy="711266"/>
          </a:xfrm>
        </p:spPr>
        <p:txBody>
          <a:bodyPr/>
          <a:lstStyle/>
          <a:p>
            <a:r>
              <a:rPr lang="en-GB" altLang="zh-CN" sz="3201" dirty="0"/>
              <a:t>Where does physics-based cell modelling fit into BMS?</a:t>
            </a:r>
            <a:endParaRPr lang="en-US" sz="320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1A8F-732F-A599-7D97-EDCCC36ED912}"/>
              </a:ext>
            </a:extLst>
          </p:cNvPr>
          <p:cNvSpPr/>
          <p:nvPr/>
        </p:nvSpPr>
        <p:spPr>
          <a:xfrm>
            <a:off x="1117947" y="2787041"/>
            <a:ext cx="1355943" cy="1283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DE4D187-80C5-B01A-AF95-BFC8F35EADAB}"/>
              </a:ext>
            </a:extLst>
          </p:cNvPr>
          <p:cNvSpPr/>
          <p:nvPr/>
        </p:nvSpPr>
        <p:spPr>
          <a:xfrm>
            <a:off x="1174873" y="1591389"/>
            <a:ext cx="1418499" cy="385848"/>
          </a:xfrm>
          <a:custGeom>
            <a:avLst/>
            <a:gdLst>
              <a:gd name="connsiteX0" fmla="*/ 0 w 1346515"/>
              <a:gd name="connsiteY0" fmla="*/ 0 h 1465895"/>
              <a:gd name="connsiteX1" fmla="*/ 1346515 w 1346515"/>
              <a:gd name="connsiteY1" fmla="*/ 0 h 1465895"/>
              <a:gd name="connsiteX2" fmla="*/ 1346515 w 1346515"/>
              <a:gd name="connsiteY2" fmla="*/ 1465895 h 1465895"/>
              <a:gd name="connsiteX3" fmla="*/ 0 w 1346515"/>
              <a:gd name="connsiteY3" fmla="*/ 1465895 h 1465895"/>
              <a:gd name="connsiteX4" fmla="*/ 0 w 1346515"/>
              <a:gd name="connsiteY4" fmla="*/ 0 h 146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515" h="1465895">
                <a:moveTo>
                  <a:pt x="0" y="0"/>
                </a:moveTo>
                <a:lnTo>
                  <a:pt x="1346515" y="0"/>
                </a:lnTo>
                <a:lnTo>
                  <a:pt x="1346515" y="1465895"/>
                </a:lnTo>
                <a:lnTo>
                  <a:pt x="0" y="14658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4733" tIns="0" rIns="0" bIns="0" numCol="1" spcCol="1270" anchor="t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altLang="zh-CN" sz="3600" dirty="0"/>
              <a:t>ECM</a:t>
            </a:r>
            <a:endParaRPr lang="en-GB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06692-6F01-C504-C699-55B6BDA5B67C}"/>
              </a:ext>
            </a:extLst>
          </p:cNvPr>
          <p:cNvSpPr txBox="1"/>
          <p:nvPr/>
        </p:nvSpPr>
        <p:spPr>
          <a:xfrm flipH="1">
            <a:off x="1401221" y="3152000"/>
            <a:ext cx="1144375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2000" b="1" dirty="0">
                <a:latin typeface="Arial" panose="020B0604020202020204" pitchFamily="34" charset="0"/>
                <a:cs typeface="Arial" panose="020B0604020202020204" pitchFamily="34" charset="0"/>
              </a:rPr>
              <a:t>STAY HERE!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F8226A-1D01-70F1-4A8D-7CAA46221A79}"/>
              </a:ext>
            </a:extLst>
          </p:cNvPr>
          <p:cNvSpPr txBox="1"/>
          <p:nvPr/>
        </p:nvSpPr>
        <p:spPr>
          <a:xfrm rot="16200000">
            <a:off x="300989" y="3374571"/>
            <a:ext cx="673261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voltage</a:t>
            </a:r>
            <a:endParaRPr lang="en-GB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771AC-241D-EE23-1694-D75E8DA57DAA}"/>
              </a:ext>
            </a:extLst>
          </p:cNvPr>
          <p:cNvSpPr txBox="1"/>
          <p:nvPr/>
        </p:nvSpPr>
        <p:spPr>
          <a:xfrm rot="604662">
            <a:off x="4183340" y="4316374"/>
            <a:ext cx="663643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endParaRPr lang="en-GB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0B8499-D452-A079-0A75-C52931243EC5}"/>
              </a:ext>
            </a:extLst>
          </p:cNvPr>
          <p:cNvSpPr txBox="1"/>
          <p:nvPr/>
        </p:nvSpPr>
        <p:spPr>
          <a:xfrm rot="20113106">
            <a:off x="5243079" y="4397705"/>
            <a:ext cx="1114088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endParaRPr lang="en-GB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DE6588-EF54-D683-113D-723668BE7001}"/>
              </a:ext>
            </a:extLst>
          </p:cNvPr>
          <p:cNvSpPr txBox="1"/>
          <p:nvPr/>
        </p:nvSpPr>
        <p:spPr>
          <a:xfrm>
            <a:off x="5077384" y="4316373"/>
            <a:ext cx="299762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sv-SE" sz="15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GB" sz="15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DFCA3B-1638-CE4A-D269-B226BE5278A6}"/>
              </a:ext>
            </a:extLst>
          </p:cNvPr>
          <p:cNvSpPr txBox="1"/>
          <p:nvPr/>
        </p:nvSpPr>
        <p:spPr>
          <a:xfrm>
            <a:off x="5987562" y="3955191"/>
            <a:ext cx="322204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sv-SE" sz="15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GB" sz="15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41497C-92F4-2491-958B-7191D22B4F8B}"/>
              </a:ext>
            </a:extLst>
          </p:cNvPr>
          <p:cNvSpPr txBox="1"/>
          <p:nvPr/>
        </p:nvSpPr>
        <p:spPr>
          <a:xfrm>
            <a:off x="872687" y="4249770"/>
            <a:ext cx="245260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v-SE" sz="15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GB" sz="15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0228B-E319-038D-2757-FA1A72D58F8E}"/>
              </a:ext>
            </a:extLst>
          </p:cNvPr>
          <p:cNvSpPr txBox="1"/>
          <p:nvPr/>
        </p:nvSpPr>
        <p:spPr>
          <a:xfrm>
            <a:off x="2411745" y="4249769"/>
            <a:ext cx="267702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v-SE" sz="15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GB" sz="15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52D9DB-128D-20BD-E0BC-84A0974943A9}"/>
              </a:ext>
            </a:extLst>
          </p:cNvPr>
          <p:cNvSpPr txBox="1"/>
          <p:nvPr/>
        </p:nvSpPr>
        <p:spPr>
          <a:xfrm>
            <a:off x="663745" y="2579292"/>
            <a:ext cx="299762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sv-SE" sz="15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GB" sz="15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3F83E6-1595-662A-6B5A-0A244FD84EA9}"/>
              </a:ext>
            </a:extLst>
          </p:cNvPr>
          <p:cNvSpPr txBox="1"/>
          <p:nvPr/>
        </p:nvSpPr>
        <p:spPr>
          <a:xfrm>
            <a:off x="683898" y="3968240"/>
            <a:ext cx="277320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sv-SE" sz="15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GB" sz="15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CED449-BA4A-B428-559B-14EF4F45C980}"/>
              </a:ext>
            </a:extLst>
          </p:cNvPr>
          <p:cNvSpPr/>
          <p:nvPr/>
        </p:nvSpPr>
        <p:spPr>
          <a:xfrm>
            <a:off x="4896178" y="2868185"/>
            <a:ext cx="1355943" cy="1283917"/>
          </a:xfrm>
          <a:prstGeom prst="rect">
            <a:avLst/>
          </a:prstGeom>
          <a:ln>
            <a:noFill/>
          </a:ln>
          <a:effectLst/>
          <a:scene3d>
            <a:camera prst="perspectiveFront" fov="600000">
              <a:rot lat="817144" lon="18318187" rev="21570165"/>
            </a:camera>
            <a:lightRig rig="contrasting" dir="t"/>
          </a:scene3d>
          <a:sp3d extrusionH="1270000" contourW="25400" prstMaterial="matte">
            <a:bevelT w="0" h="0" prst="angle"/>
            <a:bevelB w="0" h="0" prst="angle"/>
            <a:contourClr>
              <a:schemeClr val="tx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4AE85E-C7FD-79EA-BCFB-5A713B69E6E4}"/>
              </a:ext>
            </a:extLst>
          </p:cNvPr>
          <p:cNvSpPr txBox="1"/>
          <p:nvPr/>
        </p:nvSpPr>
        <p:spPr>
          <a:xfrm>
            <a:off x="1451731" y="4353644"/>
            <a:ext cx="663643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endParaRPr lang="en-GB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8D534D-B03C-841E-8641-034DEFFEBFDB}"/>
              </a:ext>
            </a:extLst>
          </p:cNvPr>
          <p:cNvSpPr txBox="1"/>
          <p:nvPr/>
        </p:nvSpPr>
        <p:spPr>
          <a:xfrm rot="16200000">
            <a:off x="3469320" y="3388151"/>
            <a:ext cx="673261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voltage</a:t>
            </a:r>
            <a:endParaRPr lang="en-GB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D09A306-0B33-541E-2C28-EE399F3C7492}"/>
              </a:ext>
            </a:extLst>
          </p:cNvPr>
          <p:cNvSpPr/>
          <p:nvPr/>
        </p:nvSpPr>
        <p:spPr>
          <a:xfrm>
            <a:off x="3458581" y="1570923"/>
            <a:ext cx="2993587" cy="385848"/>
          </a:xfrm>
          <a:custGeom>
            <a:avLst/>
            <a:gdLst>
              <a:gd name="connsiteX0" fmla="*/ 0 w 1346515"/>
              <a:gd name="connsiteY0" fmla="*/ 0 h 1465895"/>
              <a:gd name="connsiteX1" fmla="*/ 1346515 w 1346515"/>
              <a:gd name="connsiteY1" fmla="*/ 0 h 1465895"/>
              <a:gd name="connsiteX2" fmla="*/ 1346515 w 1346515"/>
              <a:gd name="connsiteY2" fmla="*/ 1465895 h 1465895"/>
              <a:gd name="connsiteX3" fmla="*/ 0 w 1346515"/>
              <a:gd name="connsiteY3" fmla="*/ 1465895 h 1465895"/>
              <a:gd name="connsiteX4" fmla="*/ 0 w 1346515"/>
              <a:gd name="connsiteY4" fmla="*/ 0 h 146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515" h="1465895">
                <a:moveTo>
                  <a:pt x="0" y="0"/>
                </a:moveTo>
                <a:lnTo>
                  <a:pt x="1346515" y="0"/>
                </a:lnTo>
                <a:lnTo>
                  <a:pt x="1346515" y="1465895"/>
                </a:lnTo>
                <a:lnTo>
                  <a:pt x="0" y="14658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4733" tIns="0" rIns="0" bIns="0" numCol="1" spcCol="1270" anchor="t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altLang="zh-CN" sz="3600" dirty="0"/>
              <a:t>ECM + thermal</a:t>
            </a:r>
            <a:endParaRPr lang="en-GB" sz="3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E0A3DC-ABEB-A0FA-BCC5-2A0FD4A0EBC3}"/>
              </a:ext>
            </a:extLst>
          </p:cNvPr>
          <p:cNvSpPr txBox="1"/>
          <p:nvPr/>
        </p:nvSpPr>
        <p:spPr>
          <a:xfrm flipH="1">
            <a:off x="4297437" y="3195665"/>
            <a:ext cx="1144375" cy="5539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2000" b="1" dirty="0">
                <a:latin typeface="Arial" panose="020B0604020202020204" pitchFamily="34" charset="0"/>
                <a:cs typeface="Arial" panose="020B0604020202020204" pitchFamily="34" charset="0"/>
              </a:rPr>
              <a:t>STAY HERE!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Plaque 39">
            <a:extLst>
              <a:ext uri="{FF2B5EF4-FFF2-40B4-BE49-F238E27FC236}">
                <a16:creationId xmlns:a16="http://schemas.microsoft.com/office/drawing/2014/main" id="{1DCAA868-60FA-9F50-791B-03D36FD6839C}"/>
              </a:ext>
            </a:extLst>
          </p:cNvPr>
          <p:cNvSpPr/>
          <p:nvPr/>
        </p:nvSpPr>
        <p:spPr>
          <a:xfrm>
            <a:off x="7977182" y="2948851"/>
            <a:ext cx="973123" cy="960298"/>
          </a:xfrm>
          <a:prstGeom prst="plaque">
            <a:avLst/>
          </a:prstGeom>
          <a:solidFill>
            <a:schemeClr val="accent1"/>
          </a:solidFill>
          <a:ln>
            <a:noFill/>
          </a:ln>
          <a:effectLst/>
          <a:scene3d>
            <a:camera prst="perspectiveContrastingRightFacing"/>
            <a:lightRig rig="threePt" dir="t"/>
          </a:scene3d>
          <a:sp3d extrusionH="635000" contourW="25400"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Pentagon 40">
            <a:extLst>
              <a:ext uri="{FF2B5EF4-FFF2-40B4-BE49-F238E27FC236}">
                <a16:creationId xmlns:a16="http://schemas.microsoft.com/office/drawing/2014/main" id="{20FAEBB6-A96D-E01B-00EE-5EC7BDC378ED}"/>
              </a:ext>
            </a:extLst>
          </p:cNvPr>
          <p:cNvSpPr/>
          <p:nvPr/>
        </p:nvSpPr>
        <p:spPr>
          <a:xfrm>
            <a:off x="10304217" y="3058566"/>
            <a:ext cx="973123" cy="839755"/>
          </a:xfrm>
          <a:prstGeom prst="pentagon">
            <a:avLst/>
          </a:prstGeom>
          <a:ln>
            <a:noFill/>
          </a:ln>
          <a:effectLst/>
          <a:scene3d>
            <a:camera prst="orthographicFront">
              <a:rot lat="2100000" lon="19799989" rev="0"/>
            </a:camera>
            <a:lightRig rig="contrasting" dir="t">
              <a:rot lat="0" lon="0" rev="7200000"/>
            </a:lightRig>
          </a:scene3d>
          <a:sp3d extrusionH="762000" contourW="25400"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BFE38E6-5AAD-4F13-54E4-98C592E55EE0}"/>
              </a:ext>
            </a:extLst>
          </p:cNvPr>
          <p:cNvSpPr/>
          <p:nvPr/>
        </p:nvSpPr>
        <p:spPr>
          <a:xfrm>
            <a:off x="9115647" y="4398130"/>
            <a:ext cx="1093248" cy="933433"/>
          </a:xfrm>
          <a:prstGeom prst="hexagon">
            <a:avLst/>
          </a:prstGeom>
          <a:scene3d>
            <a:camera prst="orthographicFront">
              <a:rot lat="1130358" lon="19766688" rev="20202767"/>
            </a:camera>
            <a:lightRig rig="glow" dir="t"/>
          </a:scene3d>
          <a:sp3d extrusionH="762000" contour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A3E28-D4C3-13F7-A306-116DD310F636}"/>
              </a:ext>
            </a:extLst>
          </p:cNvPr>
          <p:cNvSpPr txBox="1"/>
          <p:nvPr/>
        </p:nvSpPr>
        <p:spPr>
          <a:xfrm flipH="1">
            <a:off x="9115647" y="3201444"/>
            <a:ext cx="1144375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2000" b="1" dirty="0">
                <a:latin typeface="Arial" panose="020B0604020202020204" pitchFamily="34" charset="0"/>
                <a:cs typeface="Arial" panose="020B0604020202020204" pitchFamily="34" charset="0"/>
              </a:rPr>
              <a:t>STAY HERE!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A077F64-C6B8-C6A8-9293-8BAE685E1034}"/>
              </a:ext>
            </a:extLst>
          </p:cNvPr>
          <p:cNvSpPr/>
          <p:nvPr/>
        </p:nvSpPr>
        <p:spPr>
          <a:xfrm>
            <a:off x="7977182" y="1627119"/>
            <a:ext cx="2993587" cy="385848"/>
          </a:xfrm>
          <a:custGeom>
            <a:avLst/>
            <a:gdLst>
              <a:gd name="connsiteX0" fmla="*/ 0 w 1346515"/>
              <a:gd name="connsiteY0" fmla="*/ 0 h 1465895"/>
              <a:gd name="connsiteX1" fmla="*/ 1346515 w 1346515"/>
              <a:gd name="connsiteY1" fmla="*/ 0 h 1465895"/>
              <a:gd name="connsiteX2" fmla="*/ 1346515 w 1346515"/>
              <a:gd name="connsiteY2" fmla="*/ 1465895 h 1465895"/>
              <a:gd name="connsiteX3" fmla="*/ 0 w 1346515"/>
              <a:gd name="connsiteY3" fmla="*/ 1465895 h 1465895"/>
              <a:gd name="connsiteX4" fmla="*/ 0 w 1346515"/>
              <a:gd name="connsiteY4" fmla="*/ 0 h 146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515" h="1465895">
                <a:moveTo>
                  <a:pt x="0" y="0"/>
                </a:moveTo>
                <a:lnTo>
                  <a:pt x="1346515" y="0"/>
                </a:lnTo>
                <a:lnTo>
                  <a:pt x="1346515" y="1465895"/>
                </a:lnTo>
                <a:lnTo>
                  <a:pt x="0" y="14658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4733" tIns="0" rIns="0" bIns="0" numCol="1" spcCol="1270" anchor="t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altLang="zh-CN" sz="3600" dirty="0"/>
              <a:t>Physics-based</a:t>
            </a:r>
            <a:endParaRPr lang="en-GB" sz="3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1C8CA7-CDF3-7902-B49D-C2B75F482438}"/>
              </a:ext>
            </a:extLst>
          </p:cNvPr>
          <p:cNvSpPr txBox="1"/>
          <p:nvPr/>
        </p:nvSpPr>
        <p:spPr>
          <a:xfrm rot="16200000">
            <a:off x="7019153" y="3408552"/>
            <a:ext cx="673261" cy="2077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voltage</a:t>
            </a:r>
            <a:endParaRPr lang="en-GB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4637BB-C37A-1B8C-BB21-32CF1043D01A}"/>
              </a:ext>
            </a:extLst>
          </p:cNvPr>
          <p:cNvSpPr txBox="1"/>
          <p:nvPr/>
        </p:nvSpPr>
        <p:spPr>
          <a:xfrm rot="3011376">
            <a:off x="7324395" y="4443087"/>
            <a:ext cx="1216481" cy="4154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sv-SE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4B4E00-17A8-BB8B-27B8-7BB058DB426C}"/>
              </a:ext>
            </a:extLst>
          </p:cNvPr>
          <p:cNvSpPr txBox="1"/>
          <p:nvPr/>
        </p:nvSpPr>
        <p:spPr>
          <a:xfrm rot="2614054">
            <a:off x="8032839" y="5023132"/>
            <a:ext cx="861807" cy="4154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anode</a:t>
            </a:r>
            <a:r>
              <a:rPr lang="sv-SE" sz="1500" b="1" dirty="0">
                <a:latin typeface="Arial" panose="020B0604020202020204" pitchFamily="34" charset="0"/>
                <a:cs typeface="Arial" panose="020B0604020202020204" pitchFamily="34" charset="0"/>
              </a:rPr>
              <a:t> potential</a:t>
            </a:r>
            <a:endParaRPr lang="en-GB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D77928-56CE-F670-B555-B59665A5AE0E}"/>
              </a:ext>
            </a:extLst>
          </p:cNvPr>
          <p:cNvSpPr txBox="1"/>
          <p:nvPr/>
        </p:nvSpPr>
        <p:spPr>
          <a:xfrm>
            <a:off x="8994848" y="5558753"/>
            <a:ext cx="1385971" cy="4154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 concentration</a:t>
            </a:r>
            <a:endParaRPr lang="sv-SE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43B975-1058-93CC-CA9F-B54B95DBD21D}"/>
              </a:ext>
            </a:extLst>
          </p:cNvPr>
          <p:cNvSpPr txBox="1"/>
          <p:nvPr/>
        </p:nvSpPr>
        <p:spPr>
          <a:xfrm rot="19068631">
            <a:off x="10217271" y="4790469"/>
            <a:ext cx="1170360" cy="4154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sv-SE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endParaRPr lang="en-GB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EF69A0-A4D6-A0C4-DE3D-1C5340E9A8C9}"/>
              </a:ext>
            </a:extLst>
          </p:cNvPr>
          <p:cNvSpPr txBox="1"/>
          <p:nvPr/>
        </p:nvSpPr>
        <p:spPr>
          <a:xfrm rot="16200000">
            <a:off x="11043211" y="3748350"/>
            <a:ext cx="795088" cy="4154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sv-SE" sz="1500" b="1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sv-SE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graphite</a:t>
            </a:r>
            <a:endParaRPr lang="en-GB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32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E83D4-000F-463B-C515-06CD1B22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0A1B-84A8-95DE-188F-FF09749D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modelling: lumped thermal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FD4CBA-F74D-0CB0-FCFE-8CE07437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3C847-B1BD-588E-5A49-E9D02749C7B9}"/>
              </a:ext>
            </a:extLst>
          </p:cNvPr>
          <p:cNvSpPr txBox="1"/>
          <p:nvPr/>
        </p:nvSpPr>
        <p:spPr>
          <a:xfrm>
            <a:off x="647700" y="1119932"/>
            <a:ext cx="7399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Assuming temperature gradient is 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can write a simple energy balance in the form: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DE6A3-5695-E0E4-1D0B-034DB783C153}"/>
              </a:ext>
            </a:extLst>
          </p:cNvPr>
          <p:cNvSpPr txBox="1"/>
          <p:nvPr/>
        </p:nvSpPr>
        <p:spPr>
          <a:xfrm>
            <a:off x="609600" y="3438108"/>
            <a:ext cx="78181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The total heat generation rate per unit volume, can be decomposed into several contributions: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DB98507-2DF7-6D39-FD48-FE1D0FC2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833621"/>
            <a:ext cx="3954780" cy="34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494B893-9710-A205-9BBC-5228B5CD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80398"/>
            <a:ext cx="3679507" cy="71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15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E518F-C71F-5B53-E610-FAD9EED37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A258E-CCEF-F2AD-3621-9F38070F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modelling: lumped thermal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C5CAA-C6E2-68BC-1DA2-F9DD69A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F2E05-6F0E-467E-8182-A555BCB5F554}"/>
              </a:ext>
            </a:extLst>
          </p:cNvPr>
          <p:cNvSpPr txBox="1"/>
          <p:nvPr/>
        </p:nvSpPr>
        <p:spPr>
          <a:xfrm>
            <a:off x="647700" y="1119932"/>
            <a:ext cx="739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Reversible (Entropic) Heat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F78AE-E2BC-FC58-6798-500E39AE6A2B}"/>
              </a:ext>
            </a:extLst>
          </p:cNvPr>
          <p:cNvSpPr txBox="1"/>
          <p:nvPr/>
        </p:nvSpPr>
        <p:spPr>
          <a:xfrm>
            <a:off x="647700" y="3501342"/>
            <a:ext cx="10439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Where,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the terms in the bracket </a:t>
            </a:r>
            <a:r>
              <a:rPr lang="en-US" sz="2200" dirty="0"/>
              <a:t>measure how temperature shifts the equilibrium voltage of each half‐reaction, which in turn dictates how much entropic heat is absorbed or released when the cell is operated at different temperatures.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 is the total thickness of the electrode </a:t>
            </a:r>
            <a:r>
              <a:rPr lang="en-US" sz="2200" dirty="0" err="1"/>
              <a:t>sandwitch</a:t>
            </a:r>
            <a:endParaRPr lang="en-US" sz="22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80C45C2-3C31-87C2-BA47-4A10C22D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80" y="2582545"/>
            <a:ext cx="3672840" cy="5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CF0D62-6E79-4429-5A2E-5B705CE53AC4}"/>
              </a:ext>
            </a:extLst>
          </p:cNvPr>
          <p:cNvGrpSpPr/>
          <p:nvPr/>
        </p:nvGrpSpPr>
        <p:grpSpPr>
          <a:xfrm>
            <a:off x="7528560" y="1119932"/>
            <a:ext cx="4091940" cy="512816"/>
            <a:chOff x="7528560" y="1119932"/>
            <a:chExt cx="4091940" cy="51281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5A9ACC0-E2DC-8E0B-4B04-BB73859A8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9520" y="1179582"/>
              <a:ext cx="3954780" cy="342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52FF91-A9F7-01D4-8CB6-4DFC4681E071}"/>
                </a:ext>
              </a:extLst>
            </p:cNvPr>
            <p:cNvSpPr/>
            <p:nvPr/>
          </p:nvSpPr>
          <p:spPr>
            <a:xfrm>
              <a:off x="7528560" y="1119932"/>
              <a:ext cx="4091940" cy="512816"/>
            </a:xfrm>
            <a:prstGeom prst="rect">
              <a:avLst/>
            </a:prstGeom>
            <a:solidFill>
              <a:schemeClr val="accent1">
                <a:alpha val="3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32543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22FF3-AA8D-61A3-C523-D3878206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02BE-F3EF-F7E1-E37C-12EDAF2C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modelling: lumped thermal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284A1-D722-16B6-DDF9-8F706446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B3C57C9-2823-5984-C349-D0F851A28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66" y="1221196"/>
            <a:ext cx="7349390" cy="45321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4D6747-546C-8008-3C93-69BB1359ED64}"/>
              </a:ext>
            </a:extLst>
          </p:cNvPr>
          <p:cNvGrpSpPr/>
          <p:nvPr/>
        </p:nvGrpSpPr>
        <p:grpSpPr>
          <a:xfrm>
            <a:off x="7528560" y="1119932"/>
            <a:ext cx="4091940" cy="512816"/>
            <a:chOff x="7528560" y="1119932"/>
            <a:chExt cx="4091940" cy="512816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84C08CA-93B3-912F-03AF-22BC558B5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9520" y="1179582"/>
              <a:ext cx="3954780" cy="342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16DF42-1A7C-4935-0301-388CE647B0A3}"/>
                </a:ext>
              </a:extLst>
            </p:cNvPr>
            <p:cNvSpPr/>
            <p:nvPr/>
          </p:nvSpPr>
          <p:spPr>
            <a:xfrm>
              <a:off x="7528560" y="1119932"/>
              <a:ext cx="4091940" cy="512816"/>
            </a:xfrm>
            <a:prstGeom prst="rect">
              <a:avLst/>
            </a:prstGeom>
            <a:solidFill>
              <a:schemeClr val="accent1">
                <a:alpha val="3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30087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3CBE-3B19-2040-8042-EE8FB986F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03A3-7DA3-AC15-98AB-1EE32A49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modelling: lumped thermal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1014E1-AEF4-AE4D-AD4F-D80245A0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80EC47-26AA-B9BC-D26D-74BB7BD4769F}"/>
              </a:ext>
            </a:extLst>
          </p:cNvPr>
          <p:cNvGrpSpPr/>
          <p:nvPr/>
        </p:nvGrpSpPr>
        <p:grpSpPr>
          <a:xfrm>
            <a:off x="7490461" y="1057802"/>
            <a:ext cx="4091940" cy="991977"/>
            <a:chOff x="7955279" y="1362602"/>
            <a:chExt cx="4091940" cy="9919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4C872-DC44-26EA-BF14-E65AE1BA7CBF}"/>
                </a:ext>
              </a:extLst>
            </p:cNvPr>
            <p:cNvSpPr/>
            <p:nvPr/>
          </p:nvSpPr>
          <p:spPr>
            <a:xfrm>
              <a:off x="7955279" y="1362602"/>
              <a:ext cx="4091940" cy="991977"/>
            </a:xfrm>
            <a:prstGeom prst="rect">
              <a:avLst/>
            </a:prstGeom>
            <a:solidFill>
              <a:schemeClr val="accent1">
                <a:alpha val="3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FCB6A52B-5D6A-1705-AC7F-5F45249C3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496" y="1515639"/>
              <a:ext cx="3679507" cy="71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D67E99E-E21F-8810-DB08-FCDAD5BC16BA}"/>
              </a:ext>
            </a:extLst>
          </p:cNvPr>
          <p:cNvSpPr txBox="1"/>
          <p:nvPr/>
        </p:nvSpPr>
        <p:spPr>
          <a:xfrm>
            <a:off x="674826" y="11455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Convective Cooling Term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Newton (convective) cooling boundary condition</a:t>
            </a:r>
          </a:p>
        </p:txBody>
      </p:sp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DAD8438-0D93-EB94-E610-C7D92EBA9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13" y="2875080"/>
            <a:ext cx="9079143" cy="307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0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FF609-B589-7915-0BEC-8119A5DD7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BCF3BE-74DF-7DFD-3C10-7845459C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22" y="91208"/>
            <a:ext cx="10972801" cy="71126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Outline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6F2C26-9CF2-C5B5-80D4-E2DF00AD590E}"/>
              </a:ext>
            </a:extLst>
          </p:cNvPr>
          <p:cNvSpPr txBox="1"/>
          <p:nvPr/>
        </p:nvSpPr>
        <p:spPr>
          <a:xfrm>
            <a:off x="458688" y="975524"/>
            <a:ext cx="11347667" cy="2555211"/>
          </a:xfrm>
          <a:prstGeom prst="rect">
            <a:avLst/>
          </a:prstGeom>
          <a:noFill/>
        </p:spPr>
        <p:txBody>
          <a:bodyPr wrap="square" lIns="91464" tIns="45732" rIns="91464" bIns="45732" anchor="t">
            <a:spAutoFit/>
          </a:bodyPr>
          <a:lstStyle/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Temperature effects</a:t>
            </a:r>
            <a:endParaRPr lang="en-US" sz="2401" dirty="0">
              <a:solidFill>
                <a:schemeClr val="bg1">
                  <a:lumMod val="75000"/>
                </a:schemeClr>
              </a:solidFill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>
                <a:solidFill>
                  <a:schemeClr val="bg1">
                    <a:lumMod val="75000"/>
                  </a:schemeClr>
                </a:solidFill>
              </a:rPr>
              <a:t>Thermal modelling</a:t>
            </a: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ea typeface="宋体"/>
              </a:rPr>
              <a:t>Thermal modelling: numerical methods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ea typeface="宋体"/>
              </a:rPr>
              <a:t>Lumped thermal model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ea typeface="宋体"/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/>
              <a:t>Thermal management</a:t>
            </a:r>
            <a:endParaRPr lang="en-US" altLang="zh-CN" sz="240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3588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45F5-76E7-9BCE-019B-0CFD63A1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4E570-615B-7437-9518-DEB01B5E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 descr="A diagram of a diagram of a slow reaction&#10;&#10;AI-generated content may be incorrect.">
            <a:extLst>
              <a:ext uri="{FF2B5EF4-FFF2-40B4-BE49-F238E27FC236}">
                <a16:creationId xmlns:a16="http://schemas.microsoft.com/office/drawing/2014/main" id="{04076C66-388D-86D2-4507-8B6E4AF40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1" y="2489231"/>
            <a:ext cx="6648755" cy="376428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F02E6EC-7FFA-3FCA-CB08-28D1ABDF670B}"/>
              </a:ext>
            </a:extLst>
          </p:cNvPr>
          <p:cNvGrpSpPr/>
          <p:nvPr/>
        </p:nvGrpSpPr>
        <p:grpSpPr>
          <a:xfrm rot="14975809">
            <a:off x="7296753" y="1664312"/>
            <a:ext cx="1458104" cy="1458104"/>
            <a:chOff x="3298031" y="2148196"/>
            <a:chExt cx="1531937" cy="1531937"/>
          </a:xfr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93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327DACF-F5D7-F688-2FF9-3F1DDB6DDA18}"/>
                </a:ext>
              </a:extLst>
            </p:cNvPr>
            <p:cNvSpPr/>
            <p:nvPr/>
          </p:nvSpPr>
          <p:spPr>
            <a:xfrm>
              <a:off x="3298031" y="2148196"/>
              <a:ext cx="1531937" cy="1531937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defTabSz="685800"/>
              <a:endParaRPr lang="en-SE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">
              <a:extLst>
                <a:ext uri="{FF2B5EF4-FFF2-40B4-BE49-F238E27FC236}">
                  <a16:creationId xmlns:a16="http://schemas.microsoft.com/office/drawing/2014/main" id="{34C18899-FDFF-E5EF-0F26-AC27038F7134}"/>
                </a:ext>
              </a:extLst>
            </p:cNvPr>
            <p:cNvSpPr txBox="1"/>
            <p:nvPr/>
          </p:nvSpPr>
          <p:spPr>
            <a:xfrm rot="6624191">
              <a:off x="3404147" y="2430911"/>
              <a:ext cx="1342459" cy="92981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b="1" dirty="0">
                  <a:solidFill>
                    <a:srgbClr val="FF0000"/>
                  </a:solidFill>
                  <a:latin typeface="Calibri" panose="020F0502020204030204"/>
                </a:rPr>
                <a:t>Temperature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FBEF19-ADE9-5277-51F7-30FCAC371088}"/>
              </a:ext>
            </a:extLst>
          </p:cNvPr>
          <p:cNvGrpSpPr/>
          <p:nvPr/>
        </p:nvGrpSpPr>
        <p:grpSpPr>
          <a:xfrm rot="16012595">
            <a:off x="8886796" y="2679120"/>
            <a:ext cx="535515" cy="676779"/>
            <a:chOff x="3178568" y="3611937"/>
            <a:chExt cx="520858" cy="324937"/>
          </a:xfrm>
          <a:gradFill>
            <a:gsLst>
              <a:gs pos="0">
                <a:schemeClr val="tx2">
                  <a:lumMod val="60000"/>
                  <a:lumOff val="40000"/>
                </a:schemeClr>
              </a:gs>
              <a:gs pos="93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grpSpPr>
        <p:sp>
          <p:nvSpPr>
            <p:cNvPr id="43" name="Right Arrow 14">
              <a:extLst>
                <a:ext uri="{FF2B5EF4-FFF2-40B4-BE49-F238E27FC236}">
                  <a16:creationId xmlns:a16="http://schemas.microsoft.com/office/drawing/2014/main" id="{CFE6F32C-C101-5DA2-05A3-5120F9F28F72}"/>
                </a:ext>
              </a:extLst>
            </p:cNvPr>
            <p:cNvSpPr/>
            <p:nvPr/>
          </p:nvSpPr>
          <p:spPr>
            <a:xfrm rot="7560000">
              <a:off x="3276528" y="3513977"/>
              <a:ext cx="324937" cy="520858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defTabSz="685800"/>
              <a:endParaRPr lang="en-SE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ight Arrow 12">
              <a:extLst>
                <a:ext uri="{FF2B5EF4-FFF2-40B4-BE49-F238E27FC236}">
                  <a16:creationId xmlns:a16="http://schemas.microsoft.com/office/drawing/2014/main" id="{41F7EFA6-F0C2-065F-D450-83FD7B6BBA9A}"/>
                </a:ext>
              </a:extLst>
            </p:cNvPr>
            <p:cNvSpPr txBox="1"/>
            <p:nvPr/>
          </p:nvSpPr>
          <p:spPr>
            <a:xfrm rot="18360000">
              <a:off x="3353917" y="3578717"/>
              <a:ext cx="227456" cy="312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7667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2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673F4B-F7CC-2C65-4567-98161B18001E}"/>
              </a:ext>
            </a:extLst>
          </p:cNvPr>
          <p:cNvGrpSpPr/>
          <p:nvPr/>
        </p:nvGrpSpPr>
        <p:grpSpPr>
          <a:xfrm rot="16548582">
            <a:off x="8677506" y="1382912"/>
            <a:ext cx="495755" cy="615026"/>
            <a:chOff x="4428573" y="3611937"/>
            <a:chExt cx="520858" cy="324937"/>
          </a:xfrm>
          <a:gradFill>
            <a:gsLst>
              <a:gs pos="0">
                <a:schemeClr val="tx2">
                  <a:lumMod val="60000"/>
                  <a:lumOff val="40000"/>
                </a:schemeClr>
              </a:gs>
              <a:gs pos="93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grpSpPr>
        <p:sp>
          <p:nvSpPr>
            <p:cNvPr id="46" name="Right Arrow 17">
              <a:extLst>
                <a:ext uri="{FF2B5EF4-FFF2-40B4-BE49-F238E27FC236}">
                  <a16:creationId xmlns:a16="http://schemas.microsoft.com/office/drawing/2014/main" id="{0C31FDCA-C224-696D-B080-8719881150F9}"/>
                </a:ext>
              </a:extLst>
            </p:cNvPr>
            <p:cNvSpPr/>
            <p:nvPr/>
          </p:nvSpPr>
          <p:spPr>
            <a:xfrm rot="3240000">
              <a:off x="4526533" y="3513977"/>
              <a:ext cx="324937" cy="520858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defTabSz="685800"/>
              <a:endParaRPr lang="en-SE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Right Arrow 10">
              <a:extLst>
                <a:ext uri="{FF2B5EF4-FFF2-40B4-BE49-F238E27FC236}">
                  <a16:creationId xmlns:a16="http://schemas.microsoft.com/office/drawing/2014/main" id="{996A3192-615E-F23F-EC7F-3BE251FBB8FF}"/>
                </a:ext>
              </a:extLst>
            </p:cNvPr>
            <p:cNvSpPr txBox="1"/>
            <p:nvPr/>
          </p:nvSpPr>
          <p:spPr>
            <a:xfrm rot="3240000">
              <a:off x="4546625" y="3578717"/>
              <a:ext cx="227456" cy="312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7667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2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C784938-B31A-5927-CD95-5A6DF2824DDE}"/>
              </a:ext>
            </a:extLst>
          </p:cNvPr>
          <p:cNvGrpSpPr/>
          <p:nvPr/>
        </p:nvGrpSpPr>
        <p:grpSpPr>
          <a:xfrm rot="13557563">
            <a:off x="6683894" y="1676208"/>
            <a:ext cx="588685" cy="495755"/>
            <a:chOff x="4912806" y="2325152"/>
            <a:chExt cx="324937" cy="520858"/>
          </a:xfrm>
          <a:gradFill>
            <a:gsLst>
              <a:gs pos="0">
                <a:schemeClr val="tx2">
                  <a:lumMod val="60000"/>
                  <a:lumOff val="40000"/>
                </a:schemeClr>
              </a:gs>
              <a:gs pos="93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grpSpPr>
        <p:sp>
          <p:nvSpPr>
            <p:cNvPr id="49" name="Right Arrow 20">
              <a:extLst>
                <a:ext uri="{FF2B5EF4-FFF2-40B4-BE49-F238E27FC236}">
                  <a16:creationId xmlns:a16="http://schemas.microsoft.com/office/drawing/2014/main" id="{EC008C63-3525-5E29-B814-106EA8989969}"/>
                </a:ext>
              </a:extLst>
            </p:cNvPr>
            <p:cNvSpPr/>
            <p:nvPr/>
          </p:nvSpPr>
          <p:spPr>
            <a:xfrm rot="20520000">
              <a:off x="4912806" y="2325152"/>
              <a:ext cx="324937" cy="520858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defTabSz="685800"/>
              <a:endParaRPr lang="en-SE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Right Arrow 8">
              <a:extLst>
                <a:ext uri="{FF2B5EF4-FFF2-40B4-BE49-F238E27FC236}">
                  <a16:creationId xmlns:a16="http://schemas.microsoft.com/office/drawing/2014/main" id="{86871BBF-50DD-51AE-1A53-7F527FE368E4}"/>
                </a:ext>
              </a:extLst>
            </p:cNvPr>
            <p:cNvSpPr txBox="1"/>
            <p:nvPr/>
          </p:nvSpPr>
          <p:spPr>
            <a:xfrm rot="20520000">
              <a:off x="4915192" y="2444386"/>
              <a:ext cx="227456" cy="312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7667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2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47E7ECE-7827-A019-ADB5-E3189051BE09}"/>
              </a:ext>
            </a:extLst>
          </p:cNvPr>
          <p:cNvGrpSpPr/>
          <p:nvPr/>
        </p:nvGrpSpPr>
        <p:grpSpPr>
          <a:xfrm rot="14078491">
            <a:off x="6672115" y="2710035"/>
            <a:ext cx="495755" cy="614948"/>
            <a:chOff x="3803571" y="1688378"/>
            <a:chExt cx="520858" cy="324938"/>
          </a:xfrm>
          <a:gradFill>
            <a:gsLst>
              <a:gs pos="0">
                <a:schemeClr val="tx2">
                  <a:lumMod val="60000"/>
                  <a:lumOff val="40000"/>
                </a:schemeClr>
              </a:gs>
              <a:gs pos="93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grpSpPr>
        <p:sp>
          <p:nvSpPr>
            <p:cNvPr id="52" name="Right Arrow 23">
              <a:extLst>
                <a:ext uri="{FF2B5EF4-FFF2-40B4-BE49-F238E27FC236}">
                  <a16:creationId xmlns:a16="http://schemas.microsoft.com/office/drawing/2014/main" id="{B5728E01-6212-6C26-C3C8-E34C06F735DD}"/>
                </a:ext>
              </a:extLst>
            </p:cNvPr>
            <p:cNvSpPr/>
            <p:nvPr/>
          </p:nvSpPr>
          <p:spPr>
            <a:xfrm rot="16200000">
              <a:off x="3901531" y="1590418"/>
              <a:ext cx="324937" cy="520858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defTabSz="685800"/>
              <a:endParaRPr lang="en-SE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Right Arrow 6">
              <a:extLst>
                <a:ext uri="{FF2B5EF4-FFF2-40B4-BE49-F238E27FC236}">
                  <a16:creationId xmlns:a16="http://schemas.microsoft.com/office/drawing/2014/main" id="{1F0F1D36-026D-78AC-EC95-76994E2BDA99}"/>
                </a:ext>
              </a:extLst>
            </p:cNvPr>
            <p:cNvSpPr txBox="1"/>
            <p:nvPr/>
          </p:nvSpPr>
          <p:spPr>
            <a:xfrm rot="16200000">
              <a:off x="3950272" y="1743331"/>
              <a:ext cx="227456" cy="312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7667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2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896F649C-6B8E-8E8A-004E-84EE7D886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28" y="2457972"/>
            <a:ext cx="1687688" cy="122738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675EC18-4DD5-CB32-C53F-27E7573F2281}"/>
              </a:ext>
            </a:extLst>
          </p:cNvPr>
          <p:cNvGrpSpPr/>
          <p:nvPr/>
        </p:nvGrpSpPr>
        <p:grpSpPr>
          <a:xfrm rot="19426951">
            <a:off x="7765562" y="3330105"/>
            <a:ext cx="544678" cy="543336"/>
            <a:chOff x="3178568" y="3611937"/>
            <a:chExt cx="520858" cy="324937"/>
          </a:xfrm>
          <a:gradFill>
            <a:gsLst>
              <a:gs pos="0">
                <a:schemeClr val="tx2">
                  <a:lumMod val="60000"/>
                  <a:lumOff val="40000"/>
                </a:schemeClr>
              </a:gs>
              <a:gs pos="93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grpSpPr>
        <p:sp>
          <p:nvSpPr>
            <p:cNvPr id="63" name="Right Arrow 42">
              <a:extLst>
                <a:ext uri="{FF2B5EF4-FFF2-40B4-BE49-F238E27FC236}">
                  <a16:creationId xmlns:a16="http://schemas.microsoft.com/office/drawing/2014/main" id="{96CF5DE9-7F39-09D7-952E-DD748FA2809D}"/>
                </a:ext>
              </a:extLst>
            </p:cNvPr>
            <p:cNvSpPr/>
            <p:nvPr/>
          </p:nvSpPr>
          <p:spPr>
            <a:xfrm rot="7560000">
              <a:off x="3276528" y="3513977"/>
              <a:ext cx="324937" cy="520858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defTabSz="685800"/>
              <a:endParaRPr lang="en-SE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ight Arrow 12">
              <a:extLst>
                <a:ext uri="{FF2B5EF4-FFF2-40B4-BE49-F238E27FC236}">
                  <a16:creationId xmlns:a16="http://schemas.microsoft.com/office/drawing/2014/main" id="{01415968-669F-F426-C9A1-E30A92610D6A}"/>
                </a:ext>
              </a:extLst>
            </p:cNvPr>
            <p:cNvSpPr txBox="1"/>
            <p:nvPr/>
          </p:nvSpPr>
          <p:spPr>
            <a:xfrm rot="18360000">
              <a:off x="3380751" y="3605713"/>
              <a:ext cx="218470" cy="26771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7667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2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27ADE60-0E73-4A00-0945-43D6052512DE}"/>
              </a:ext>
            </a:extLst>
          </p:cNvPr>
          <p:cNvSpPr txBox="1"/>
          <p:nvPr/>
        </p:nvSpPr>
        <p:spPr>
          <a:xfrm>
            <a:off x="7850255" y="4692299"/>
            <a:ext cx="1726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000" dirty="0">
                <a:solidFill>
                  <a:prstClr val="black">
                    <a:lumMod val="50000"/>
                  </a:prstClr>
                </a:solidFill>
                <a:latin typeface="Calibri" panose="020F0502020204030204"/>
              </a:rPr>
              <a:t>Dynamic performance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2E96D4D-D956-A411-0F1C-3E84F1BFEACD}"/>
              </a:ext>
            </a:extLst>
          </p:cNvPr>
          <p:cNvSpPr txBox="1"/>
          <p:nvPr/>
        </p:nvSpPr>
        <p:spPr>
          <a:xfrm>
            <a:off x="9855522" y="4445115"/>
            <a:ext cx="1726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000" dirty="0">
                <a:solidFill>
                  <a:prstClr val="black">
                    <a:lumMod val="50000"/>
                  </a:prstClr>
                </a:solidFill>
                <a:latin typeface="Calibri" panose="020F0502020204030204"/>
              </a:rPr>
              <a:t>Energy efficiency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792039-AC2C-38C1-DC61-24666295CE34}"/>
              </a:ext>
            </a:extLst>
          </p:cNvPr>
          <p:cNvSpPr txBox="1"/>
          <p:nvPr/>
        </p:nvSpPr>
        <p:spPr>
          <a:xfrm>
            <a:off x="9577134" y="411690"/>
            <a:ext cx="1726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000" dirty="0">
                <a:solidFill>
                  <a:prstClr val="black">
                    <a:lumMod val="50000"/>
                  </a:prstClr>
                </a:solidFill>
                <a:latin typeface="Calibri" panose="020F0502020204030204"/>
              </a:rPr>
              <a:t>Health and lifetime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E8FB61-23E5-48B8-E229-285B368884D0}"/>
              </a:ext>
            </a:extLst>
          </p:cNvPr>
          <p:cNvSpPr txBox="1"/>
          <p:nvPr/>
        </p:nvSpPr>
        <p:spPr>
          <a:xfrm>
            <a:off x="6387480" y="572108"/>
            <a:ext cx="15965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2400" dirty="0">
                <a:solidFill>
                  <a:prstClr val="black">
                    <a:lumMod val="50000"/>
                  </a:prstClr>
                </a:solidFill>
                <a:latin typeface="Calibri" panose="020F0502020204030204"/>
              </a:rPr>
              <a:t>Thermal safety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F79A11-F6A3-7E4A-7CAF-28E2F5601F32}"/>
              </a:ext>
            </a:extLst>
          </p:cNvPr>
          <p:cNvSpPr txBox="1"/>
          <p:nvPr/>
        </p:nvSpPr>
        <p:spPr>
          <a:xfrm>
            <a:off x="5551486" y="3581825"/>
            <a:ext cx="1596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2400" dirty="0">
                <a:solidFill>
                  <a:prstClr val="black">
                    <a:lumMod val="50000"/>
                  </a:prstClr>
                </a:solidFill>
                <a:latin typeface="Calibri" panose="020F0502020204030204"/>
              </a:rPr>
              <a:t>charging</a:t>
            </a:r>
          </a:p>
        </p:txBody>
      </p:sp>
      <p:pic>
        <p:nvPicPr>
          <p:cNvPr id="73" name="Picture 72" descr="A cartoon of a person driving a yellow convertible car&#10;&#10;AI-generated content may be incorrect.">
            <a:extLst>
              <a:ext uri="{FF2B5EF4-FFF2-40B4-BE49-F238E27FC236}">
                <a16:creationId xmlns:a16="http://schemas.microsoft.com/office/drawing/2014/main" id="{96648D12-630E-9B9F-8479-97EF770C05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86" y="4031602"/>
            <a:ext cx="2057404" cy="926594"/>
          </a:xfrm>
          <a:prstGeom prst="rect">
            <a:avLst/>
          </a:prstGeom>
        </p:spPr>
      </p:pic>
      <p:pic>
        <p:nvPicPr>
          <p:cNvPr id="75" name="Picture 74" descr="A green car next to a energy efficiency chart&#10;&#10;AI-generated content may be incorrect.">
            <a:extLst>
              <a:ext uri="{FF2B5EF4-FFF2-40B4-BE49-F238E27FC236}">
                <a16:creationId xmlns:a16="http://schemas.microsoft.com/office/drawing/2014/main" id="{E81B1D77-E7B0-4A1D-1D8E-237292F948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592" y="3036936"/>
            <a:ext cx="1728220" cy="1408179"/>
          </a:xfrm>
          <a:prstGeom prst="rect">
            <a:avLst/>
          </a:prstGeom>
        </p:spPr>
      </p:pic>
      <p:pic>
        <p:nvPicPr>
          <p:cNvPr id="77" name="Picture 7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9A73E852-334D-D186-D7F8-446487CBF0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162" y="1102235"/>
            <a:ext cx="2252688" cy="1432902"/>
          </a:xfrm>
          <a:prstGeom prst="rect">
            <a:avLst/>
          </a:prstGeom>
        </p:spPr>
      </p:pic>
      <p:pic>
        <p:nvPicPr>
          <p:cNvPr id="79" name="Picture 78" descr="A comparison of a car on fire&#10;&#10;AI-generated content may be incorrect.">
            <a:extLst>
              <a:ext uri="{FF2B5EF4-FFF2-40B4-BE49-F238E27FC236}">
                <a16:creationId xmlns:a16="http://schemas.microsoft.com/office/drawing/2014/main" id="{368F9B12-DACB-25DA-F2C8-6C93A79A44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84" y="1059318"/>
            <a:ext cx="2628807" cy="12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0207-5D5B-8C61-861B-30BE0F02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C236F-89A7-3403-69AB-DD539C3C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76021-7ED1-53A8-F834-3DFEBF9E8D3D}"/>
              </a:ext>
            </a:extLst>
          </p:cNvPr>
          <p:cNvSpPr txBox="1"/>
          <p:nvPr/>
        </p:nvSpPr>
        <p:spPr>
          <a:xfrm>
            <a:off x="862772" y="3851592"/>
            <a:ext cx="2352217" cy="22159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SE" sz="1800" dirty="0">
                <a:solidFill>
                  <a:srgbClr val="00B050"/>
                </a:solidFill>
                <a:cs typeface="Arial" panose="020B0604020202020204" pitchFamily="34" charset="0"/>
              </a:rPr>
              <a:t>Advantages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SE" sz="1800" dirty="0">
                <a:cs typeface="Arial" panose="020B0604020202020204" pitchFamily="34" charset="0"/>
              </a:rPr>
              <a:t>Low cost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SE" sz="1800" dirty="0">
                <a:cs typeface="Arial" panose="020B0604020202020204" pitchFamily="34" charset="0"/>
              </a:rPr>
              <a:t>Simplicity</a:t>
            </a:r>
          </a:p>
          <a:p>
            <a:pPr algn="l"/>
            <a:endParaRPr lang="en-SE" sz="1800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algn="l"/>
            <a:r>
              <a:rPr lang="en-SE" sz="1800" dirty="0">
                <a:solidFill>
                  <a:srgbClr val="FF0000"/>
                </a:solidFill>
                <a:cs typeface="Arial" panose="020B0604020202020204" pitchFamily="34" charset="0"/>
              </a:rPr>
              <a:t>Disadvantages</a:t>
            </a:r>
            <a:endParaRPr lang="en-SE" sz="1800" dirty="0">
              <a:cs typeface="Arial" panose="020B0604020202020204" pitchFamily="34" charset="0"/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SE" sz="1800" dirty="0">
                <a:cs typeface="Arial" panose="020B0604020202020204" pitchFamily="34" charset="0"/>
              </a:rPr>
              <a:t>Poor thermal performance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SE" sz="1800" dirty="0">
                <a:cs typeface="Arial" panose="020B0604020202020204" pitchFamily="34" charset="0"/>
              </a:rPr>
              <a:t>Moving parts </a:t>
            </a:r>
            <a:r>
              <a:rPr lang="hr-HR" sz="1800" dirty="0">
                <a:cs typeface="Arial" panose="020B0604020202020204" pitchFamily="34" charset="0"/>
              </a:rPr>
              <a:t>(n</a:t>
            </a:r>
            <a:r>
              <a:rPr lang="en-SE" sz="1800" dirty="0">
                <a:cs typeface="Arial" panose="020B0604020202020204" pitchFamily="34" charset="0"/>
              </a:rPr>
              <a:t>oise</a:t>
            </a:r>
            <a:r>
              <a:rPr lang="hr-HR" sz="1800" dirty="0">
                <a:cs typeface="Arial" panose="020B0604020202020204" pitchFamily="34" charset="0"/>
              </a:rPr>
              <a:t>)</a:t>
            </a:r>
            <a:endParaRPr lang="en-SE" sz="1800" dirty="0">
              <a:cs typeface="Arial" panose="020B0604020202020204" pitchFamily="34" charset="0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62CC89EB-AC59-2F6E-CC5B-6ED5F4AC663D}"/>
              </a:ext>
            </a:extLst>
          </p:cNvPr>
          <p:cNvSpPr/>
          <p:nvPr/>
        </p:nvSpPr>
        <p:spPr>
          <a:xfrm>
            <a:off x="736506" y="1714465"/>
            <a:ext cx="2184893" cy="2002574"/>
          </a:xfrm>
          <a:prstGeom prst="frame">
            <a:avLst>
              <a:gd name="adj1" fmla="val 26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11675-7565-B83A-BE55-5AF89F3FE07A}"/>
              </a:ext>
            </a:extLst>
          </p:cNvPr>
          <p:cNvSpPr txBox="1"/>
          <p:nvPr/>
        </p:nvSpPr>
        <p:spPr>
          <a:xfrm>
            <a:off x="1226973" y="1320052"/>
            <a:ext cx="1338508" cy="27699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SE" sz="2000" b="1" dirty="0">
                <a:latin typeface="Arial" panose="020B0604020202020204" pitchFamily="34" charset="0"/>
                <a:cs typeface="Arial" panose="020B0604020202020204" pitchFamily="34" charset="0"/>
              </a:rPr>
              <a:t>Air cooling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765A2E-AB1D-FC50-8105-FADC1893ACB0}"/>
              </a:ext>
            </a:extLst>
          </p:cNvPr>
          <p:cNvSpPr txBox="1"/>
          <p:nvPr/>
        </p:nvSpPr>
        <p:spPr>
          <a:xfrm>
            <a:off x="3570918" y="3851591"/>
            <a:ext cx="2552481" cy="193899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endParaRPr lang="en-US" sz="1800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Good thermal performance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High efficiency</a:t>
            </a:r>
            <a:endParaRPr lang="en-US" sz="1800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endParaRPr lang="en-US" sz="1800" dirty="0">
              <a:cs typeface="Arial" panose="020B0604020202020204" pitchFamily="34" charset="0"/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Potential leakage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Increased weight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3B05B5-77D9-072F-DDAD-25FDC7A8C5DC}"/>
              </a:ext>
            </a:extLst>
          </p:cNvPr>
          <p:cNvSpPr txBox="1"/>
          <p:nvPr/>
        </p:nvSpPr>
        <p:spPr>
          <a:xfrm>
            <a:off x="6384884" y="4139999"/>
            <a:ext cx="2424090" cy="16619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-171450" algn="l">
              <a:buFont typeface="Arial" panose="020B0604020202020204" pitchFamily="34" charset="0"/>
              <a:buChar char="•"/>
            </a:pPr>
            <a:r>
              <a:rPr lang="en-SE" sz="1800" dirty="0">
                <a:cs typeface="Arial" panose="020B0604020202020204" pitchFamily="34" charset="0"/>
              </a:rPr>
              <a:t>Uniform temperature distribution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GB" sz="1800" dirty="0">
                <a:cs typeface="Arial" panose="020B0604020202020204" pitchFamily="34" charset="0"/>
              </a:rPr>
              <a:t>N</a:t>
            </a:r>
            <a:r>
              <a:rPr lang="en-SE" sz="1800" dirty="0">
                <a:cs typeface="Arial" panose="020B0604020202020204" pitchFamily="34" charset="0"/>
              </a:rPr>
              <a:t>o moving parts</a:t>
            </a:r>
            <a:endParaRPr lang="en-SE" sz="1800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algn="l"/>
            <a:endParaRPr lang="en-SE" sz="1800" dirty="0">
              <a:cs typeface="Arial" panose="020B0604020202020204" pitchFamily="34" charset="0"/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SE" sz="1800" dirty="0">
                <a:cs typeface="Arial" panose="020B0604020202020204" pitchFamily="34" charset="0"/>
              </a:rPr>
              <a:t>Potential leakage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SE" sz="1800" dirty="0">
                <a:cs typeface="Arial" panose="020B0604020202020204" pitchFamily="34" charset="0"/>
              </a:rPr>
              <a:t>Increased weight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4B2585-4D3C-BAE0-A826-6F03E6F52C78}"/>
              </a:ext>
            </a:extLst>
          </p:cNvPr>
          <p:cNvSpPr txBox="1"/>
          <p:nvPr/>
        </p:nvSpPr>
        <p:spPr>
          <a:xfrm>
            <a:off x="9297520" y="3851591"/>
            <a:ext cx="1896096" cy="193899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/>
            <a:endParaRPr lang="en-US" sz="1800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Compact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High efficiency</a:t>
            </a:r>
          </a:p>
          <a:p>
            <a:pPr algn="l"/>
            <a:endParaRPr lang="en-US" sz="1800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algn="l"/>
            <a:endParaRPr lang="en-US" sz="1800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Costly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Small contact area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6FD850FA-8FB7-CE2A-03D5-40EA6143D42C}"/>
              </a:ext>
            </a:extLst>
          </p:cNvPr>
          <p:cNvSpPr/>
          <p:nvPr/>
        </p:nvSpPr>
        <p:spPr>
          <a:xfrm>
            <a:off x="3531876" y="1714465"/>
            <a:ext cx="2184893" cy="2002574"/>
          </a:xfrm>
          <a:prstGeom prst="frame">
            <a:avLst>
              <a:gd name="adj1" fmla="val 26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A9843D-7380-0093-8FA7-24A0CA414A37}"/>
              </a:ext>
            </a:extLst>
          </p:cNvPr>
          <p:cNvSpPr txBox="1"/>
          <p:nvPr/>
        </p:nvSpPr>
        <p:spPr>
          <a:xfrm>
            <a:off x="3748280" y="1294043"/>
            <a:ext cx="1752083" cy="27699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SE" sz="2000" b="1" dirty="0">
                <a:latin typeface="Arial" panose="020B0604020202020204" pitchFamily="34" charset="0"/>
                <a:cs typeface="Arial" panose="020B0604020202020204" pitchFamily="34" charset="0"/>
              </a:rPr>
              <a:t>Liquid cooling</a:t>
            </a:r>
          </a:p>
        </p:txBody>
      </p:sp>
      <p:pic>
        <p:nvPicPr>
          <p:cNvPr id="28" name="Picture 27" descr="A battery with a fan and arrows&#10;&#10;AI-generated content may be incorrect.">
            <a:extLst>
              <a:ext uri="{FF2B5EF4-FFF2-40B4-BE49-F238E27FC236}">
                <a16:creationId xmlns:a16="http://schemas.microsoft.com/office/drawing/2014/main" id="{F507ADBF-8D6A-7BFD-F7F3-ADF172FB8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00" y="2132183"/>
            <a:ext cx="1650305" cy="1220617"/>
          </a:xfrm>
          <a:prstGeom prst="rect">
            <a:avLst/>
          </a:prstGeom>
        </p:spPr>
      </p:pic>
      <p:pic>
        <p:nvPicPr>
          <p:cNvPr id="30" name="Picture 29" descr="A close-up of a cigarette holder&#10;&#10;AI-generated content may be incorrect.">
            <a:extLst>
              <a:ext uri="{FF2B5EF4-FFF2-40B4-BE49-F238E27FC236}">
                <a16:creationId xmlns:a16="http://schemas.microsoft.com/office/drawing/2014/main" id="{D9D7458F-A5ED-C58A-6CFE-1F77EC29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79" y="1890186"/>
            <a:ext cx="1840439" cy="1691214"/>
          </a:xfrm>
          <a:prstGeom prst="rect">
            <a:avLst/>
          </a:prstGeom>
        </p:spPr>
      </p:pic>
      <p:sp>
        <p:nvSpPr>
          <p:cNvPr id="31" name="Frame 30">
            <a:extLst>
              <a:ext uri="{FF2B5EF4-FFF2-40B4-BE49-F238E27FC236}">
                <a16:creationId xmlns:a16="http://schemas.microsoft.com/office/drawing/2014/main" id="{E45FA2CF-0E82-FCC9-86DA-0472B4C34C50}"/>
              </a:ext>
            </a:extLst>
          </p:cNvPr>
          <p:cNvSpPr/>
          <p:nvPr/>
        </p:nvSpPr>
        <p:spPr>
          <a:xfrm>
            <a:off x="6327246" y="1714465"/>
            <a:ext cx="2184893" cy="2002574"/>
          </a:xfrm>
          <a:prstGeom prst="frame">
            <a:avLst>
              <a:gd name="adj1" fmla="val 26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BA385-CCC4-C7E6-149B-165CB005FAE2}"/>
              </a:ext>
            </a:extLst>
          </p:cNvPr>
          <p:cNvSpPr txBox="1"/>
          <p:nvPr/>
        </p:nvSpPr>
        <p:spPr>
          <a:xfrm>
            <a:off x="6499473" y="1072607"/>
            <a:ext cx="184043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SE" sz="2000" b="1" dirty="0">
                <a:latin typeface="Arial" panose="020B0604020202020204" pitchFamily="34" charset="0"/>
                <a:cs typeface="Arial" panose="020B0604020202020204" pitchFamily="34" charset="0"/>
              </a:rPr>
              <a:t>Phase change materials</a:t>
            </a: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E6455A4C-8781-D01B-FB24-3175BAB08114}"/>
              </a:ext>
            </a:extLst>
          </p:cNvPr>
          <p:cNvSpPr/>
          <p:nvPr/>
        </p:nvSpPr>
        <p:spPr>
          <a:xfrm>
            <a:off x="9122616" y="1714465"/>
            <a:ext cx="2184893" cy="2002574"/>
          </a:xfrm>
          <a:prstGeom prst="frame">
            <a:avLst>
              <a:gd name="adj1" fmla="val 262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46022-F86E-AB2E-A05D-EA1557A0A346}"/>
              </a:ext>
            </a:extLst>
          </p:cNvPr>
          <p:cNvSpPr txBox="1"/>
          <p:nvPr/>
        </p:nvSpPr>
        <p:spPr>
          <a:xfrm>
            <a:off x="9610823" y="1320051"/>
            <a:ext cx="1296830" cy="27699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SE" sz="2000" b="1" dirty="0">
                <a:latin typeface="Arial" panose="020B0604020202020204" pitchFamily="34" charset="0"/>
                <a:cs typeface="Arial" panose="020B0604020202020204" pitchFamily="34" charset="0"/>
              </a:rPr>
              <a:t>Heat pipes</a:t>
            </a:r>
          </a:p>
        </p:txBody>
      </p:sp>
      <p:pic>
        <p:nvPicPr>
          <p:cNvPr id="38" name="Picture 37" descr="A green plastic container with holes in it&#10;&#10;AI-generated content may be incorrect.">
            <a:extLst>
              <a:ext uri="{FF2B5EF4-FFF2-40B4-BE49-F238E27FC236}">
                <a16:creationId xmlns:a16="http://schemas.microsoft.com/office/drawing/2014/main" id="{E2C0A668-08D7-6453-3C5B-4B672E1FB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73" y="2025749"/>
            <a:ext cx="1866001" cy="1433484"/>
          </a:xfrm>
          <a:prstGeom prst="rect">
            <a:avLst/>
          </a:prstGeom>
        </p:spPr>
      </p:pic>
      <p:pic>
        <p:nvPicPr>
          <p:cNvPr id="40" name="Picture 39" descr="A wire connected to a metal plate&#10;&#10;AI-generated content may be incorrect.">
            <a:extLst>
              <a:ext uri="{FF2B5EF4-FFF2-40B4-BE49-F238E27FC236}">
                <a16:creationId xmlns:a16="http://schemas.microsoft.com/office/drawing/2014/main" id="{6050F58B-EB55-49D4-78C5-F2441A69F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201" y="1910216"/>
            <a:ext cx="1567722" cy="158476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F5D5510-DF29-4D2F-67AE-FAE4A31BAB89}"/>
              </a:ext>
            </a:extLst>
          </p:cNvPr>
          <p:cNvSpPr/>
          <p:nvPr/>
        </p:nvSpPr>
        <p:spPr>
          <a:xfrm>
            <a:off x="736506" y="3770518"/>
            <a:ext cx="10571003" cy="360214"/>
          </a:xfrm>
          <a:prstGeom prst="rect">
            <a:avLst/>
          </a:prstGeom>
          <a:solidFill>
            <a:srgbClr val="92D05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C859A44-92CE-8877-4948-4649DBBF04ED}"/>
              </a:ext>
            </a:extLst>
          </p:cNvPr>
          <p:cNvSpPr/>
          <p:nvPr/>
        </p:nvSpPr>
        <p:spPr>
          <a:xfrm>
            <a:off x="736505" y="4970995"/>
            <a:ext cx="10571003" cy="256325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11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/>
      <p:bldP spid="22" grpId="0"/>
      <p:bldP spid="23" grpId="0"/>
      <p:bldP spid="24" grpId="0"/>
      <p:bldP spid="25" grpId="0" animBg="1"/>
      <p:bldP spid="26" grpId="0"/>
      <p:bldP spid="31" grpId="0" animBg="1"/>
      <p:bldP spid="32" grpId="0"/>
      <p:bldP spid="34" grpId="0" animBg="1"/>
      <p:bldP spid="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3361-1F6C-78A0-1D03-15EC12299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6949-1152-99A1-65CC-DEC6F43D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B46197-C9E2-21CA-B30F-A24465D4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EDF65-4C45-E776-DE66-D4E0098548B2}"/>
              </a:ext>
            </a:extLst>
          </p:cNvPr>
          <p:cNvSpPr txBox="1"/>
          <p:nvPr/>
        </p:nvSpPr>
        <p:spPr>
          <a:xfrm>
            <a:off x="868680" y="12131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Cooling plate designs</a:t>
            </a:r>
          </a:p>
        </p:txBody>
      </p:sp>
      <p:pic>
        <p:nvPicPr>
          <p:cNvPr id="9" name="Picture 8" descr="A diagram of different colors of heat&#10;&#10;AI-generated content may be incorrect.">
            <a:extLst>
              <a:ext uri="{FF2B5EF4-FFF2-40B4-BE49-F238E27FC236}">
                <a16:creationId xmlns:a16="http://schemas.microsoft.com/office/drawing/2014/main" id="{739DD4F4-032F-B22B-0C4C-9B34F4DF7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08" y="2308861"/>
            <a:ext cx="4825584" cy="3085210"/>
          </a:xfrm>
          <a:prstGeom prst="rect">
            <a:avLst/>
          </a:prstGeom>
        </p:spPr>
      </p:pic>
      <p:pic>
        <p:nvPicPr>
          <p:cNvPr id="11" name="Picture 10" descr="A group of lines with text&#10;&#10;AI-generated content may be incorrect.">
            <a:extLst>
              <a:ext uri="{FF2B5EF4-FFF2-40B4-BE49-F238E27FC236}">
                <a16:creationId xmlns:a16="http://schemas.microsoft.com/office/drawing/2014/main" id="{D69D57F8-EBFB-0929-1470-07FC24D83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17" y="1826900"/>
            <a:ext cx="4429023" cy="3871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18BD9-D334-337A-8826-2C3626F9A987}"/>
              </a:ext>
            </a:extLst>
          </p:cNvPr>
          <p:cNvSpPr txBox="1"/>
          <p:nvPr/>
        </p:nvSpPr>
        <p:spPr>
          <a:xfrm>
            <a:off x="8142392" y="167482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Simulations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7651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7F2A5-86AF-11E5-312C-F59FB721C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12E-B409-8A5F-B831-65C490D8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D77B0-1AFD-0A47-9BD6-720ADF3B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E0A7A-8F78-717B-F7D0-8E7571554D73}"/>
              </a:ext>
            </a:extLst>
          </p:cNvPr>
          <p:cNvSpPr txBox="1"/>
          <p:nvPr/>
        </p:nvSpPr>
        <p:spPr>
          <a:xfrm>
            <a:off x="868680" y="12131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Cooling plate arrangements</a:t>
            </a:r>
          </a:p>
        </p:txBody>
      </p:sp>
      <p:pic>
        <p:nvPicPr>
          <p:cNvPr id="6" name="Picture 5" descr="A diagram of a building&#10;&#10;AI-generated content may be incorrect.">
            <a:extLst>
              <a:ext uri="{FF2B5EF4-FFF2-40B4-BE49-F238E27FC236}">
                <a16:creationId xmlns:a16="http://schemas.microsoft.com/office/drawing/2014/main" id="{92CA845A-089F-C64A-86E8-6FA76D5A5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66" y="2271457"/>
            <a:ext cx="5814482" cy="29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558A-4476-0708-DE01-C9F85C00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7D761B-3C27-0CBE-EE80-11E7246C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E61EB-9C3C-B532-E1B5-E3B2EC0C9FCF}"/>
              </a:ext>
            </a:extLst>
          </p:cNvPr>
          <p:cNvSpPr txBox="1"/>
          <p:nvPr/>
        </p:nvSpPr>
        <p:spPr>
          <a:xfrm>
            <a:off x="868680" y="12131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Commercial cooling channel designs</a:t>
            </a:r>
            <a:endParaRPr lang="en-GB" dirty="0"/>
          </a:p>
        </p:txBody>
      </p:sp>
      <p:pic>
        <p:nvPicPr>
          <p:cNvPr id="6" name="Picture 5" descr="A diagram of a battery pack components&#10;&#10;AI-generated content may be incorrect.">
            <a:extLst>
              <a:ext uri="{FF2B5EF4-FFF2-40B4-BE49-F238E27FC236}">
                <a16:creationId xmlns:a16="http://schemas.microsoft.com/office/drawing/2014/main" id="{1E707F95-CA0C-C47E-4617-D5E7D62C2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00" y="466398"/>
            <a:ext cx="4523774" cy="5507682"/>
          </a:xfrm>
          <a:prstGeom prst="rect">
            <a:avLst/>
          </a:prstGeom>
        </p:spPr>
      </p:pic>
      <p:pic>
        <p:nvPicPr>
          <p:cNvPr id="8" name="Picture 7" descr="A diagram of a cooling system&#10;&#10;AI-generated content may be incorrect.">
            <a:extLst>
              <a:ext uri="{FF2B5EF4-FFF2-40B4-BE49-F238E27FC236}">
                <a16:creationId xmlns:a16="http://schemas.microsoft.com/office/drawing/2014/main" id="{48151976-75FD-DF12-216E-642A5FD2F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25" y="2141219"/>
            <a:ext cx="5025871" cy="2917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453EE3-B0F1-CC67-C9F0-37093A3B87B1}"/>
              </a:ext>
            </a:extLst>
          </p:cNvPr>
          <p:cNvSpPr txBox="1"/>
          <p:nvPr/>
        </p:nvSpPr>
        <p:spPr>
          <a:xfrm>
            <a:off x="868680" y="5143083"/>
            <a:ext cx="5527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Hyundai Group's Electric-Global Modular Platform (E-GMP) </a:t>
            </a:r>
            <a:r>
              <a:rPr lang="en-US" altLang="zh-CN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85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6DFAC-BADC-B1FF-9734-908A0D23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21B00-F0FE-91F8-2A49-C5353046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22" y="91208"/>
            <a:ext cx="10972801" cy="711266"/>
          </a:xfrm>
        </p:spPr>
        <p:txBody>
          <a:bodyPr/>
          <a:lstStyle/>
          <a:p>
            <a:r>
              <a:rPr lang="en-GB" altLang="zh-CN" sz="3201" dirty="0"/>
              <a:t>Where does physics-based cell modelling fit into BMS?</a:t>
            </a:r>
            <a:endParaRPr lang="en-US" sz="3201" dirty="0"/>
          </a:p>
        </p:txBody>
      </p:sp>
      <p:pic>
        <p:nvPicPr>
          <p:cNvPr id="14" name="Picture 13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15DFD1F4-D78B-7BD6-51A0-D57CE1943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68" y="1229640"/>
            <a:ext cx="7596645" cy="46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1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ttery with a diagram&#10;&#10;Description automatically generated with medium confidence">
            <a:extLst>
              <a:ext uri="{FF2B5EF4-FFF2-40B4-BE49-F238E27FC236}">
                <a16:creationId xmlns:a16="http://schemas.microsoft.com/office/drawing/2014/main" id="{0981524D-126A-7AF7-AA8C-0CF34A314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9" b="21320"/>
          <a:stretch/>
        </p:blipFill>
        <p:spPr>
          <a:xfrm>
            <a:off x="1795366" y="1407248"/>
            <a:ext cx="4300634" cy="1993253"/>
          </a:xfrm>
          <a:prstGeom prst="rect">
            <a:avLst/>
          </a:prstGeom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2875AD73-141B-C25A-FFE6-FDEB93797954}"/>
              </a:ext>
            </a:extLst>
          </p:cNvPr>
          <p:cNvSpPr txBox="1">
            <a:spLocks/>
          </p:cNvSpPr>
          <p:nvPr/>
        </p:nvSpPr>
        <p:spPr>
          <a:xfrm>
            <a:off x="9220026" y="246550"/>
            <a:ext cx="2844800" cy="365220"/>
          </a:xfrm>
          <a:prstGeom prst="rect">
            <a:avLst/>
          </a:prstGeom>
        </p:spPr>
        <p:txBody>
          <a:bodyPr vert="horz" lIns="121931" tIns="60965" rIns="121931" bIns="60965" rtlCol="0" anchor="ctr"/>
          <a:lstStyle>
            <a:defPPr>
              <a:defRPr lang="en-US"/>
            </a:defPPr>
            <a:lvl1pPr marL="0" algn="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49E8B95-53FA-A521-6B8D-434BEFFBF191}"/>
              </a:ext>
            </a:extLst>
          </p:cNvPr>
          <p:cNvSpPr txBox="1">
            <a:spLocks/>
          </p:cNvSpPr>
          <p:nvPr/>
        </p:nvSpPr>
        <p:spPr>
          <a:xfrm>
            <a:off x="646122" y="91208"/>
            <a:ext cx="10972801" cy="711266"/>
          </a:xfrm>
          <a:prstGeom prst="rect">
            <a:avLst/>
          </a:prstGeom>
        </p:spPr>
        <p:txBody>
          <a:bodyPr vert="horz" lIns="0" tIns="60965" rIns="0" bIns="60965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/>
              <a:t>B</a:t>
            </a:r>
            <a:r>
              <a:rPr lang="en-GB" altLang="zh-CN" sz="3200" dirty="0" err="1"/>
              <a:t>attery</a:t>
            </a:r>
            <a:r>
              <a:rPr lang="en-GB" altLang="zh-CN" sz="3200" dirty="0"/>
              <a:t> </a:t>
            </a:r>
            <a:r>
              <a:rPr lang="en-US" altLang="zh-CN" sz="3200" dirty="0"/>
              <a:t>models:</a:t>
            </a:r>
            <a:r>
              <a:rPr lang="zh-CN" altLang="en-US" sz="3200" dirty="0"/>
              <a:t> </a:t>
            </a:r>
            <a:r>
              <a:rPr lang="en-US" altLang="zh-CN" sz="3200" dirty="0"/>
              <a:t>Multiphysics</a:t>
            </a:r>
            <a:endParaRPr lang="en-US" sz="3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7D9801-88A9-174E-30B5-5A92564C162F}"/>
              </a:ext>
            </a:extLst>
          </p:cNvPr>
          <p:cNvSpPr/>
          <p:nvPr/>
        </p:nvSpPr>
        <p:spPr>
          <a:xfrm>
            <a:off x="1347109" y="6067278"/>
            <a:ext cx="3350601" cy="24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Harris</a:t>
            </a:r>
            <a:r>
              <a:rPr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en-GB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2010).</a:t>
            </a:r>
            <a:r>
              <a:rPr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Chem.</a:t>
            </a:r>
            <a:r>
              <a:rPr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Letter.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82F2CA2-2749-8EC3-0AA5-61EA804B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2471"/>
          <a:stretch/>
        </p:blipFill>
        <p:spPr>
          <a:xfrm rot="10800000">
            <a:off x="8053825" y="1700994"/>
            <a:ext cx="2959738" cy="18314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576E3A-642B-C601-9118-E1FE496592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396"/>
          <a:stretch/>
        </p:blipFill>
        <p:spPr>
          <a:xfrm rot="16200000">
            <a:off x="2355648" y="3210346"/>
            <a:ext cx="2304281" cy="3409582"/>
          </a:xfrm>
          <a:prstGeom prst="rect">
            <a:avLst/>
          </a:prstGeom>
        </p:spPr>
      </p:pic>
      <p:pic>
        <p:nvPicPr>
          <p:cNvPr id="28" name="Picture 2" descr="Exploding Phone GIFs | Tenor">
            <a:extLst>
              <a:ext uri="{FF2B5EF4-FFF2-40B4-BE49-F238E27FC236}">
                <a16:creationId xmlns:a16="http://schemas.microsoft.com/office/drawing/2014/main" id="{03073FBF-6046-A4B2-6AE1-F9AF5D084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t="12818" r="17469" b="12702"/>
          <a:stretch/>
        </p:blipFill>
        <p:spPr bwMode="auto">
          <a:xfrm>
            <a:off x="8053825" y="4291864"/>
            <a:ext cx="2234259" cy="181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BBDEE2-24B0-99C0-4219-5B9AFF6EC44C}"/>
              </a:ext>
            </a:extLst>
          </p:cNvPr>
          <p:cNvSpPr txBox="1"/>
          <p:nvPr/>
        </p:nvSpPr>
        <p:spPr>
          <a:xfrm>
            <a:off x="4221773" y="1349332"/>
            <a:ext cx="23184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600" b="1" dirty="0">
                <a:cs typeface="Arial" panose="020B0604020202020204" pitchFamily="34" charset="0"/>
              </a:rPr>
              <a:t>Electrical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5F8795-2B4D-64EA-F189-65A62E646CCA}"/>
              </a:ext>
            </a:extLst>
          </p:cNvPr>
          <p:cNvSpPr txBox="1"/>
          <p:nvPr/>
        </p:nvSpPr>
        <p:spPr>
          <a:xfrm>
            <a:off x="7885169" y="1181008"/>
            <a:ext cx="25025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600" b="1" dirty="0">
                <a:cs typeface="Arial" panose="020B0604020202020204" pitchFamily="34" charset="0"/>
              </a:rPr>
              <a:t>Electrochemical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31DB5-EC18-F26E-9163-28A21158275B}"/>
              </a:ext>
            </a:extLst>
          </p:cNvPr>
          <p:cNvSpPr txBox="1"/>
          <p:nvPr/>
        </p:nvSpPr>
        <p:spPr>
          <a:xfrm>
            <a:off x="1795366" y="3762996"/>
            <a:ext cx="23184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600" b="1" dirty="0">
                <a:cs typeface="Arial" panose="020B0604020202020204" pitchFamily="34" charset="0"/>
              </a:rPr>
              <a:t>Aging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CFA45C-18DD-7DC3-2D87-9A71C15A4C8D}"/>
              </a:ext>
            </a:extLst>
          </p:cNvPr>
          <p:cNvSpPr txBox="1"/>
          <p:nvPr/>
        </p:nvSpPr>
        <p:spPr>
          <a:xfrm>
            <a:off x="6978535" y="3685714"/>
            <a:ext cx="43158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600" b="1" dirty="0">
                <a:cs typeface="Arial" panose="020B0604020202020204" pitchFamily="34" charset="0"/>
              </a:rPr>
              <a:t>Mechanical</a:t>
            </a:r>
            <a:r>
              <a:rPr lang="zh-CN" altLang="en-US" sz="2600" b="1" dirty="0"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cs typeface="Arial" panose="020B0604020202020204" pitchFamily="34" charset="0"/>
              </a:rPr>
              <a:t>&amp;</a:t>
            </a:r>
            <a:r>
              <a:rPr lang="zh-CN" altLang="en-US" sz="2600" b="1" dirty="0"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cs typeface="Arial" panose="020B0604020202020204" pitchFamily="34" charset="0"/>
              </a:rPr>
              <a:t>Thermal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3901F-3168-9AE6-7EDE-5A6830AA58DD}"/>
              </a:ext>
            </a:extLst>
          </p:cNvPr>
          <p:cNvSpPr/>
          <p:nvPr/>
        </p:nvSpPr>
        <p:spPr>
          <a:xfrm>
            <a:off x="0" y="695982"/>
            <a:ext cx="11372001" cy="400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4976" indent="-342900">
              <a:buFont typeface="Arial" panose="020B0604020202020204" pitchFamily="34" charset="0"/>
              <a:buChar char="•"/>
            </a:pPr>
            <a:r>
              <a:rPr lang="en-US" altLang="zh-CN" sz="2001" dirty="0"/>
              <a:t>Multiphysics </a:t>
            </a:r>
            <a:r>
              <a:rPr lang="en-US" altLang="zh-CN" sz="2001" dirty="0">
                <a:cs typeface="Arial" panose="020B0604020202020204" pitchFamily="34" charset="0"/>
              </a:rPr>
              <a:t>are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commonly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dynamically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coupled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inside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a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battery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cell,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maybe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in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different</a:t>
            </a:r>
            <a:r>
              <a:rPr lang="zh-CN" altLang="en-US" sz="2001" dirty="0">
                <a:cs typeface="Arial" panose="020B0604020202020204" pitchFamily="34" charset="0"/>
              </a:rPr>
              <a:t> </a:t>
            </a:r>
            <a:r>
              <a:rPr lang="en-US" altLang="zh-CN" sz="2001" dirty="0">
                <a:cs typeface="Arial" panose="020B0604020202020204" pitchFamily="34" charset="0"/>
              </a:rPr>
              <a:t>timescales.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F0E52-B605-0E94-BDAD-467BADEDD437}"/>
              </a:ext>
            </a:extLst>
          </p:cNvPr>
          <p:cNvSpPr txBox="1"/>
          <p:nvPr/>
        </p:nvSpPr>
        <p:spPr>
          <a:xfrm>
            <a:off x="917412" y="6427269"/>
            <a:ext cx="7356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</a:t>
            </a:r>
            <a:r>
              <a:rPr lang="en-GB" sz="1400" dirty="0"/>
              <a:t>Zou, C., </a:t>
            </a:r>
            <a:r>
              <a:rPr lang="en-GB" sz="1400" dirty="0" err="1"/>
              <a:t>Manzie</a:t>
            </a:r>
            <a:r>
              <a:rPr lang="en-GB" sz="1400" dirty="0"/>
              <a:t>, C., &amp; </a:t>
            </a:r>
            <a:r>
              <a:rPr lang="en-GB" sz="1400" dirty="0" err="1"/>
              <a:t>Nešić</a:t>
            </a:r>
            <a:r>
              <a:rPr lang="en-GB" sz="1400" dirty="0"/>
              <a:t>, D. IEEE Transactions on Control Systems Technology, </a:t>
            </a:r>
            <a:r>
              <a:rPr lang="en-US" altLang="zh-CN" sz="1400" dirty="0"/>
              <a:t>2016]</a:t>
            </a:r>
            <a:endParaRPr lang="en-GB" sz="1400" dirty="0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FC94A65C-1D33-F06C-F0C9-6A61D9F889FA}"/>
              </a:ext>
            </a:extLst>
          </p:cNvPr>
          <p:cNvSpPr/>
          <p:nvPr/>
        </p:nvSpPr>
        <p:spPr>
          <a:xfrm>
            <a:off x="6469811" y="603978"/>
            <a:ext cx="4909821" cy="3225263"/>
          </a:xfrm>
          <a:prstGeom prst="donut">
            <a:avLst>
              <a:gd name="adj" fmla="val 117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AB917EA2-9A8E-BD7F-9A9B-AED67ACCEBAB}"/>
              </a:ext>
            </a:extLst>
          </p:cNvPr>
          <p:cNvSpPr/>
          <p:nvPr/>
        </p:nvSpPr>
        <p:spPr>
          <a:xfrm>
            <a:off x="9385540" y="3252158"/>
            <a:ext cx="1518628" cy="1311613"/>
          </a:xfrm>
          <a:prstGeom prst="donut">
            <a:avLst>
              <a:gd name="adj" fmla="val 117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07D2-85AC-4106-A85F-5508722BED3F}"/>
              </a:ext>
            </a:extLst>
          </p:cNvPr>
          <p:cNvSpPr txBox="1"/>
          <p:nvPr/>
        </p:nvSpPr>
        <p:spPr>
          <a:xfrm>
            <a:off x="6132522" y="2024873"/>
            <a:ext cx="23184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accent2"/>
                </a:solidFill>
                <a:cs typeface="Arial" panose="020B0604020202020204" pitchFamily="34" charset="0"/>
              </a:rPr>
              <a:t>Lecture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91A91-78CE-5E69-FB11-3565DC207638}"/>
              </a:ext>
            </a:extLst>
          </p:cNvPr>
          <p:cNvSpPr txBox="1"/>
          <p:nvPr/>
        </p:nvSpPr>
        <p:spPr>
          <a:xfrm>
            <a:off x="10135124" y="4373126"/>
            <a:ext cx="23184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accent2"/>
                </a:solidFill>
                <a:cs typeface="Arial" panose="020B0604020202020204" pitchFamily="34" charset="0"/>
              </a:rPr>
              <a:t>Lecture 8</a:t>
            </a:r>
          </a:p>
        </p:txBody>
      </p:sp>
    </p:spTree>
    <p:extLst>
      <p:ext uri="{BB962C8B-B14F-4D97-AF65-F5344CB8AC3E}">
        <p14:creationId xmlns:p14="http://schemas.microsoft.com/office/powerpoint/2010/main" val="322497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5766A-A2A3-F7B3-CEC5-C7BDE5078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F3929-5CE3-1835-EC1A-8EB46B20F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22" y="91208"/>
            <a:ext cx="10972801" cy="71126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Outline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67D46-100E-0DD9-5508-E08CEF8BAF84}"/>
              </a:ext>
            </a:extLst>
          </p:cNvPr>
          <p:cNvSpPr txBox="1"/>
          <p:nvPr/>
        </p:nvSpPr>
        <p:spPr>
          <a:xfrm>
            <a:off x="458688" y="1208437"/>
            <a:ext cx="11347667" cy="4340828"/>
          </a:xfrm>
          <a:prstGeom prst="rect">
            <a:avLst/>
          </a:prstGeom>
          <a:noFill/>
        </p:spPr>
        <p:txBody>
          <a:bodyPr wrap="square" lIns="91464" tIns="45732" rIns="91464" bIns="45732" anchor="t">
            <a:spAutoFit/>
          </a:bodyPr>
          <a:lstStyle/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Overview of physics-based modelling</a:t>
            </a:r>
            <a:endParaRPr lang="en-US" sz="2401" dirty="0">
              <a:solidFill>
                <a:schemeClr val="bg1">
                  <a:lumMod val="75000"/>
                </a:schemeClr>
              </a:solidFill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/>
              <a:t>Working principles of electrochemical cells</a:t>
            </a:r>
            <a:endParaRPr lang="en-US" altLang="zh-CN" sz="2401" dirty="0"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ea typeface="宋体"/>
              </a:rPr>
              <a:t>Challenges of physics-based models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ea typeface="宋体"/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1" dirty="0">
                <a:solidFill>
                  <a:schemeClr val="bg1">
                    <a:lumMod val="75000"/>
                  </a:schemeClr>
                </a:solidFill>
              </a:rPr>
              <a:t>Single </a:t>
            </a: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particle</a:t>
            </a:r>
            <a:r>
              <a:rPr lang="zh-CN" altLang="en-US" sz="240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model (SPM)</a:t>
            </a: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cs typeface="Calibri"/>
              </a:rPr>
              <a:t>Solid-state diffusion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Ion exchange kinetics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522762" indent="-34300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Reduced order modelling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</a:rPr>
              <a:t>Numerical methods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1132545" lvl="1" indent="-343003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zh-CN" sz="2401" dirty="0">
                <a:solidFill>
                  <a:schemeClr val="bg1">
                    <a:lumMod val="75000"/>
                  </a:schemeClr>
                </a:solidFill>
                <a:cs typeface="Calibri"/>
              </a:rPr>
              <a:t>Single bucket model</a:t>
            </a:r>
            <a:endParaRPr lang="en-US" altLang="zh-CN" sz="2401" dirty="0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1725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A34D"/>
      </a:accent1>
      <a:accent2>
        <a:srgbClr val="F27078"/>
      </a:accent2>
      <a:accent3>
        <a:srgbClr val="47ADB9"/>
      </a:accent3>
      <a:accent4>
        <a:srgbClr val="A2B973"/>
      </a:accent4>
      <a:accent5>
        <a:srgbClr val="FFF8F2"/>
      </a:accent5>
      <a:accent6>
        <a:srgbClr val="104A5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47205</TotalTime>
  <Words>2399</Words>
  <Application>Microsoft Office PowerPoint</Application>
  <PresentationFormat>Widescreen</PresentationFormat>
  <Paragraphs>548</Paragraphs>
  <Slides>69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Google Sans</vt:lpstr>
      <vt:lpstr>Inter</vt:lpstr>
      <vt:lpstr>SimSun</vt:lpstr>
      <vt:lpstr>system-ui</vt:lpstr>
      <vt:lpstr>Arial</vt:lpstr>
      <vt:lpstr>Calibri</vt:lpstr>
      <vt:lpstr>Cambria Math</vt:lpstr>
      <vt:lpstr>Courier New</vt:lpstr>
      <vt:lpstr>DejaVu Sans</vt:lpstr>
      <vt:lpstr>Helvetica</vt:lpstr>
      <vt:lpstr>Times New Roman</vt:lpstr>
      <vt:lpstr>Office Theme</vt:lpstr>
      <vt:lpstr>PowerPoint Presentation</vt:lpstr>
      <vt:lpstr>Outline</vt:lpstr>
      <vt:lpstr>PowerPoint Presentation</vt:lpstr>
      <vt:lpstr>PowerPoint Presentation</vt:lpstr>
      <vt:lpstr>PowerPoint Presentation</vt:lpstr>
      <vt:lpstr>Where does physics-based cell modelling fit into BMS?</vt:lpstr>
      <vt:lpstr>Where does physics-based cell modelling fit into BMS?</vt:lpstr>
      <vt:lpstr>PowerPoint Presentation</vt:lpstr>
      <vt:lpstr>Outline</vt:lpstr>
      <vt:lpstr>Working principles of electrochemical cells: materials</vt:lpstr>
      <vt:lpstr>Working principles of electrochemical cells: materials</vt:lpstr>
      <vt:lpstr>Working principles of electrochemical cells:</vt:lpstr>
      <vt:lpstr>Outline</vt:lpstr>
      <vt:lpstr>Physics-based modelling packages: survey</vt:lpstr>
      <vt:lpstr>Challenge 1: parameterisation</vt:lpstr>
      <vt:lpstr>Challenge 2: computational complexity</vt:lpstr>
      <vt:lpstr>PowerPoint Presentation</vt:lpstr>
      <vt:lpstr>Outline</vt:lpstr>
      <vt:lpstr>Single particle model</vt:lpstr>
      <vt:lpstr>Single particle model</vt:lpstr>
      <vt:lpstr>Single particle model: solid phase diffusion</vt:lpstr>
      <vt:lpstr>Single particle model: solid phase diffusion</vt:lpstr>
      <vt:lpstr>Single particle model: solid phase diffusion</vt:lpstr>
      <vt:lpstr>Single particle model: solid phase diffusion</vt:lpstr>
      <vt:lpstr>Single particle model: Butler-Volmer kinetics</vt:lpstr>
      <vt:lpstr>Single particle model: Symmetric Butler-Volmer kinetics</vt:lpstr>
      <vt:lpstr>Single particle model: Exchange current density</vt:lpstr>
      <vt:lpstr>Single particle model: Voltage calculation</vt:lpstr>
      <vt:lpstr>Single particle model: Voltage calculation</vt:lpstr>
      <vt:lpstr>Single particle model: simulation</vt:lpstr>
      <vt:lpstr>Single particle model: Ageing</vt:lpstr>
      <vt:lpstr>Single particle model: Ageing</vt:lpstr>
      <vt:lpstr>Single particle model: Ageing</vt:lpstr>
      <vt:lpstr>Lecture 7 Recap</vt:lpstr>
      <vt:lpstr>Lecture 7 Recap</vt:lpstr>
      <vt:lpstr>Lecture 7 Recap</vt:lpstr>
      <vt:lpstr>Lecture 7 Recap</vt:lpstr>
      <vt:lpstr>Outline</vt:lpstr>
      <vt:lpstr>Numerical methods</vt:lpstr>
      <vt:lpstr>Numerical methods</vt:lpstr>
      <vt:lpstr>Numerical methods: Finite difference method</vt:lpstr>
      <vt:lpstr>Reduced order modelling (ROM) </vt:lpstr>
      <vt:lpstr>Reduced order modellin: single bucket model</vt:lpstr>
      <vt:lpstr>Reduced order modellin: single bucket model</vt:lpstr>
      <vt:lpstr>Reduced order modellin: single bucket model</vt:lpstr>
      <vt:lpstr>Outline</vt:lpstr>
      <vt:lpstr>Temperature Effects </vt:lpstr>
      <vt:lpstr>Temperature Effects </vt:lpstr>
      <vt:lpstr>Temperature Effects </vt:lpstr>
      <vt:lpstr>Outline</vt:lpstr>
      <vt:lpstr>Why Include Temperature?</vt:lpstr>
      <vt:lpstr>Thermal modelling</vt:lpstr>
      <vt:lpstr>Thermal modelling</vt:lpstr>
      <vt:lpstr>Thermal modelling</vt:lpstr>
      <vt:lpstr>Thermal modelling: numerical methods</vt:lpstr>
      <vt:lpstr>Thermal modelling: numerical methods</vt:lpstr>
      <vt:lpstr>Thermal modelling: mesh-free methods</vt:lpstr>
      <vt:lpstr>Outline</vt:lpstr>
      <vt:lpstr>Thermal modelling: lumped thermal model</vt:lpstr>
      <vt:lpstr>Thermal modelling: lumped thermal model</vt:lpstr>
      <vt:lpstr>Thermal modelling: lumped thermal model</vt:lpstr>
      <vt:lpstr>Thermal modelling: lumped thermal model</vt:lpstr>
      <vt:lpstr>Thermal modelling: lumped thermal model</vt:lpstr>
      <vt:lpstr>Outline</vt:lpstr>
      <vt:lpstr>Thermal management</vt:lpstr>
      <vt:lpstr>Thermal management</vt:lpstr>
      <vt:lpstr>Thermal management</vt:lpstr>
      <vt:lpstr>Thermal management</vt:lpstr>
      <vt:lpstr>Thermal management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Yicun Huang</cp:lastModifiedBy>
  <cp:revision>91</cp:revision>
  <cp:lastPrinted>2023-09-05T09:32:23Z</cp:lastPrinted>
  <dcterms:created xsi:type="dcterms:W3CDTF">2013-09-12T13:05:01Z</dcterms:created>
  <dcterms:modified xsi:type="dcterms:W3CDTF">2025-02-24T15:44:29Z</dcterms:modified>
</cp:coreProperties>
</file>